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8" r:id="rId5"/>
    <p:sldId id="289" r:id="rId6"/>
    <p:sldId id="262" r:id="rId7"/>
    <p:sldId id="314" r:id="rId8"/>
    <p:sldId id="268" r:id="rId9"/>
    <p:sldId id="298" r:id="rId10"/>
    <p:sldId id="276" r:id="rId11"/>
    <p:sldId id="295" r:id="rId12"/>
    <p:sldId id="294" r:id="rId13"/>
    <p:sldId id="296" r:id="rId14"/>
    <p:sldId id="297" r:id="rId15"/>
    <p:sldId id="258" r:id="rId16"/>
    <p:sldId id="299" r:id="rId17"/>
    <p:sldId id="300" r:id="rId18"/>
    <p:sldId id="301" r:id="rId19"/>
    <p:sldId id="273" r:id="rId20"/>
    <p:sldId id="274" r:id="rId21"/>
  </p:sldIdLst>
  <p:sldSz cx="9144000" cy="6858000" type="screen4x3"/>
  <p:notesSz cx="6956425" cy="1018667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289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Pillai" initials="V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06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94671"/>
  </p:normalViewPr>
  <p:slideViewPr>
    <p:cSldViewPr showGuides="1">
      <p:cViewPr>
        <p:scale>
          <a:sx n="75" d="100"/>
          <a:sy n="75" d="100"/>
        </p:scale>
        <p:origin x="1752" y="206"/>
      </p:cViewPr>
      <p:guideLst>
        <p:guide orient="horz" pos="2182"/>
        <p:guide pos="289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4663" cy="509588"/>
          </a:xfrm>
          <a:prstGeom prst="rect">
            <a:avLst/>
          </a:prstGeom>
        </p:spPr>
        <p:txBody>
          <a:bodyPr vert="horz" lIns="97960" tIns="48980" rIns="97960" bIns="48980" rtlCol="0"/>
          <a:lstStyle>
            <a:lvl1pPr algn="l" eaLnBrk="1" fontAlgn="auto" hangingPunct="1">
              <a:spcBef>
                <a:spcPts val="0"/>
              </a:spcBef>
              <a:spcAft>
                <a:spcPts val="0"/>
              </a:spcAft>
              <a:defRPr sz="13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940175" y="0"/>
            <a:ext cx="3014663" cy="509588"/>
          </a:xfrm>
          <a:prstGeom prst="rect">
            <a:avLst/>
          </a:prstGeom>
        </p:spPr>
        <p:txBody>
          <a:bodyPr vert="horz" lIns="97960" tIns="48980" rIns="97960" bIns="48980" rtlCol="0"/>
          <a:lstStyle>
            <a:lvl1pPr algn="r" eaLnBrk="1" fontAlgn="auto" hangingPunct="1">
              <a:spcBef>
                <a:spcPts val="0"/>
              </a:spcBef>
              <a:spcAft>
                <a:spcPts val="0"/>
              </a:spcAft>
              <a:defRPr sz="1300">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79F0EBD1-C3CB-42B9-B489-E410FC4B985A}" type="datetimeFigureOut">
              <a:rPr kumimoji="0" lang="en-US" sz="1300" b="0" i="0" u="none" strike="noStrike" kern="1200" cap="none" spc="0" normalizeH="0" baseline="0" noProof="0">
                <a:ln>
                  <a:noFill/>
                </a:ln>
                <a:solidFill>
                  <a:schemeClr val="tx1"/>
                </a:solidFill>
                <a:effectLst/>
                <a:uLnTx/>
                <a:uFillTx/>
                <a:latin typeface="+mn-lt"/>
                <a:ea typeface="+mn-ea"/>
                <a:cs typeface="+mn-cs"/>
              </a:rPr>
            </a:fld>
            <a:endParaRPr kumimoji="0" lang="en-US" sz="13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931863" y="763588"/>
            <a:ext cx="5092700" cy="3821113"/>
          </a:xfrm>
          <a:prstGeom prst="rect">
            <a:avLst/>
          </a:prstGeom>
          <a:noFill/>
          <a:ln w="12700">
            <a:solidFill>
              <a:prstClr val="black"/>
            </a:solidFill>
          </a:ln>
        </p:spPr>
        <p:txBody>
          <a:bodyPr vert="horz" lIns="97960" tIns="48980" rIns="97960" bIns="4898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95325" y="4838700"/>
            <a:ext cx="5565775" cy="4584700"/>
          </a:xfrm>
          <a:prstGeom prst="rect">
            <a:avLst/>
          </a:prstGeom>
        </p:spPr>
        <p:txBody>
          <a:bodyPr vert="horz" lIns="97960" tIns="48980" rIns="97960" bIns="4898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9675813"/>
            <a:ext cx="3014663" cy="509588"/>
          </a:xfrm>
          <a:prstGeom prst="rect">
            <a:avLst/>
          </a:prstGeom>
        </p:spPr>
        <p:txBody>
          <a:bodyPr vert="horz" lIns="97960" tIns="48980" rIns="97960" bIns="48980" rtlCol="0" anchor="b"/>
          <a:lstStyle>
            <a:lvl1pPr algn="l" eaLnBrk="1" fontAlgn="auto" hangingPunct="1">
              <a:spcBef>
                <a:spcPts val="0"/>
              </a:spcBef>
              <a:spcAft>
                <a:spcPts val="0"/>
              </a:spcAft>
              <a:defRPr sz="13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940175" y="9675813"/>
            <a:ext cx="3014663" cy="509588"/>
          </a:xfrm>
          <a:prstGeom prst="rect">
            <a:avLst/>
          </a:prstGeom>
        </p:spPr>
        <p:txBody>
          <a:bodyPr vert="horz" wrap="square" lIns="97960" tIns="48980" rIns="97960" bIns="48980" numCol="1" anchor="b" anchorCtr="0" compatLnSpc="1"/>
          <a:lstStyle/>
          <a:p>
            <a:pPr lvl="0" algn="r" eaLnBrk="1" hangingPunct="1">
              <a:buNone/>
            </a:pPr>
            <a:fld id="{9A0DB2DC-4C9A-4742-B13C-FB6460FD3503}" type="slidenum">
              <a:rPr lang="en-US" altLang="en-US" sz="1300" dirty="0">
                <a:latin typeface="Calibri" panose="020F0502020204030204" pitchFamily="34" charset="0"/>
              </a:rPr>
            </a:fld>
            <a:endParaRPr lang="en-US" altLang="en-US" sz="13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931863" y="763588"/>
            <a:ext cx="5092700" cy="3821112"/>
          </a:xfrm>
          <a:ln>
            <a:solidFill>
              <a:srgbClr val="000000">
                <a:alpha val="100000"/>
              </a:srgbClr>
            </a:solidFill>
            <a:miter lim="800000"/>
          </a:ln>
        </p:spPr>
      </p:sp>
      <p:sp>
        <p:nvSpPr>
          <p:cNvPr id="32771" name="Notes Placeholder 2"/>
          <p:cNvSpPr>
            <a:spLocks noGrp="1"/>
          </p:cNvSpPr>
          <p:nvPr>
            <p:ph type="body" idx="1"/>
          </p:nvPr>
        </p:nvSpPr>
        <p:spPr>
          <a:noFill/>
          <a:ln>
            <a:noFill/>
          </a:ln>
        </p:spPr>
        <p:txBody>
          <a:bodyPr wrap="square" lIns="97960" tIns="48980" rIns="97960" bIns="48980" anchor="t" anchorCtr="0"/>
          <a:lstStyle/>
          <a:p>
            <a:pPr lvl="0" eaLnBrk="1" hangingPunct="1">
              <a:spcBef>
                <a:spcPct val="0"/>
              </a:spcBef>
            </a:pPr>
            <a:endParaRPr lang="en-US" altLang="en-US" dirty="0"/>
          </a:p>
        </p:txBody>
      </p:sp>
      <p:sp>
        <p:nvSpPr>
          <p:cNvPr id="32772" name="Slide Number Placeholder 3"/>
          <p:cNvSpPr txBox="1">
            <a:spLocks noGrp="1"/>
          </p:cNvSpPr>
          <p:nvPr>
            <p:ph type="sldNum" sz="quarter"/>
          </p:nvPr>
        </p:nvSpPr>
        <p:spPr>
          <a:xfrm>
            <a:off x="3940175" y="9675813"/>
            <a:ext cx="3014663" cy="509587"/>
          </a:xfrm>
          <a:prstGeom prst="rect">
            <a:avLst/>
          </a:prstGeom>
          <a:noFill/>
          <a:ln w="9525">
            <a:noFill/>
          </a:ln>
        </p:spPr>
        <p:txBody>
          <a:bodyPr lIns="97960" tIns="48980" rIns="97960" bIns="48980" anchor="b" anchorCtr="0"/>
          <a:lstStyle/>
          <a:p>
            <a:pPr lvl="0" algn="r" eaLnBrk="1" hangingPunct="1"/>
            <a:fld id="{9A0DB2DC-4C9A-4742-B13C-FB6460FD3503}" type="slidenum">
              <a:rPr lang="en-US" altLang="en-US" sz="1300" dirty="0">
                <a:latin typeface="Calibri" panose="020F0502020204030204" pitchFamily="34" charset="0"/>
              </a:rPr>
            </a:fld>
            <a:endParaRPr lang="en-US" altLang="en-US" sz="13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931863" y="763588"/>
            <a:ext cx="5092700" cy="3821112"/>
          </a:xfrm>
          <a:ln>
            <a:solidFill>
              <a:srgbClr val="000000">
                <a:alpha val="100000"/>
              </a:srgbClr>
            </a:solidFill>
            <a:miter lim="800000"/>
          </a:ln>
        </p:spPr>
      </p:sp>
      <p:sp>
        <p:nvSpPr>
          <p:cNvPr id="33795" name="Notes Placeholder 2"/>
          <p:cNvSpPr>
            <a:spLocks noGrp="1"/>
          </p:cNvSpPr>
          <p:nvPr>
            <p:ph type="body" idx="1"/>
          </p:nvPr>
        </p:nvSpPr>
        <p:spPr>
          <a:noFill/>
          <a:ln>
            <a:noFill/>
          </a:ln>
        </p:spPr>
        <p:txBody>
          <a:bodyPr wrap="square" lIns="97960" tIns="48980" rIns="97960" bIns="48980" anchor="t" anchorCtr="0"/>
          <a:lstStyle/>
          <a:p>
            <a:pPr lvl="0" eaLnBrk="1" hangingPunct="1">
              <a:spcBef>
                <a:spcPct val="0"/>
              </a:spcBef>
            </a:pPr>
            <a:endParaRPr lang="en-US" altLang="en-US" dirty="0"/>
          </a:p>
        </p:txBody>
      </p:sp>
      <p:sp>
        <p:nvSpPr>
          <p:cNvPr id="33796" name="Slide Number Placeholder 3"/>
          <p:cNvSpPr txBox="1">
            <a:spLocks noGrp="1"/>
          </p:cNvSpPr>
          <p:nvPr>
            <p:ph type="sldNum" sz="quarter"/>
          </p:nvPr>
        </p:nvSpPr>
        <p:spPr>
          <a:xfrm>
            <a:off x="3940175" y="9675813"/>
            <a:ext cx="3014663" cy="509587"/>
          </a:xfrm>
          <a:prstGeom prst="rect">
            <a:avLst/>
          </a:prstGeom>
          <a:noFill/>
          <a:ln w="9525">
            <a:noFill/>
          </a:ln>
        </p:spPr>
        <p:txBody>
          <a:bodyPr lIns="97960" tIns="48980" rIns="97960" bIns="48980" anchor="b" anchorCtr="0"/>
          <a:lstStyle/>
          <a:p>
            <a:pPr lvl="0" algn="r" eaLnBrk="1" hangingPunct="1"/>
            <a:fld id="{9A0DB2DC-4C9A-4742-B13C-FB6460FD3503}" type="slidenum">
              <a:rPr lang="en-US" altLang="en-US" sz="1300" dirty="0">
                <a:latin typeface="Calibri" panose="020F0502020204030204" pitchFamily="34" charset="0"/>
              </a:rPr>
            </a:fld>
            <a:endParaRPr lang="en-US" altLang="en-US" sz="1300"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
        <p:cNvGrpSpPr/>
        <p:nvPr/>
      </p:nvGrpSpPr>
      <p:grpSpPr>
        <a:xfrm>
          <a:off x="0" y="0"/>
          <a:ext cx="0" cy="0"/>
          <a:chOff x="0" y="0"/>
          <a:chExt cx="0" cy="0"/>
        </a:xfrm>
      </p:grpSpPr>
      <p:sp>
        <p:nvSpPr>
          <p:cNvPr id="73" name="Google Shape;73;g7abfffc52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7abfffc5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931863" y="763588"/>
            <a:ext cx="5092700" cy="3821112"/>
          </a:xfrm>
          <a:ln>
            <a:solidFill>
              <a:srgbClr val="000000">
                <a:alpha val="100000"/>
              </a:srgbClr>
            </a:solidFill>
            <a:miter lim="800000"/>
          </a:ln>
        </p:spPr>
      </p:sp>
      <p:sp>
        <p:nvSpPr>
          <p:cNvPr id="35843" name="Notes Placeholder 2"/>
          <p:cNvSpPr>
            <a:spLocks noGrp="1"/>
          </p:cNvSpPr>
          <p:nvPr>
            <p:ph type="body" idx="1"/>
          </p:nvPr>
        </p:nvSpPr>
        <p:spPr>
          <a:noFill/>
          <a:ln>
            <a:noFill/>
          </a:ln>
        </p:spPr>
        <p:txBody>
          <a:bodyPr wrap="square" lIns="97960" tIns="48980" rIns="97960" bIns="48980" anchor="t" anchorCtr="0"/>
          <a:lstStyle/>
          <a:p>
            <a:pPr lvl="0" eaLnBrk="1" hangingPunct="1">
              <a:spcBef>
                <a:spcPct val="0"/>
              </a:spcBef>
            </a:pPr>
            <a:endParaRPr lang="en-US" altLang="en-US" dirty="0"/>
          </a:p>
        </p:txBody>
      </p:sp>
      <p:sp>
        <p:nvSpPr>
          <p:cNvPr id="35844" name="Slide Number Placeholder 3"/>
          <p:cNvSpPr txBox="1">
            <a:spLocks noGrp="1"/>
          </p:cNvSpPr>
          <p:nvPr>
            <p:ph type="sldNum" sz="quarter"/>
          </p:nvPr>
        </p:nvSpPr>
        <p:spPr>
          <a:xfrm>
            <a:off x="3940175" y="9675813"/>
            <a:ext cx="3014663" cy="509587"/>
          </a:xfrm>
          <a:prstGeom prst="rect">
            <a:avLst/>
          </a:prstGeom>
          <a:noFill/>
          <a:ln w="9525">
            <a:noFill/>
          </a:ln>
        </p:spPr>
        <p:txBody>
          <a:bodyPr lIns="97960" tIns="48980" rIns="97960" bIns="48980" anchor="b" anchorCtr="0"/>
          <a:lstStyle/>
          <a:p>
            <a:pPr lvl="0" algn="r" eaLnBrk="1" hangingPunct="1"/>
            <a:fld id="{9A0DB2DC-4C9A-4742-B13C-FB6460FD3503}" type="slidenum">
              <a:rPr lang="en-US" altLang="en-US" sz="1300" dirty="0">
                <a:latin typeface="Calibri" panose="020F0502020204030204" pitchFamily="34" charset="0"/>
              </a:rPr>
            </a:fld>
            <a:endParaRPr lang="en-US" altLang="en-US" sz="1300" dirty="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931863" y="763588"/>
            <a:ext cx="5092700" cy="3821112"/>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smtClean="0"/>
          </a:p>
        </p:txBody>
      </p:sp>
      <p:sp>
        <p:nvSpPr>
          <p:cNvPr id="36868"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EF106130-57ED-4CD1-BC7A-374308B9D994}" type="slidenum">
              <a:rPr lang="en-US" altLang="en-US">
                <a:latin typeface="Calibri" panose="020F0502020204030204" pitchFamily="34" charset="0"/>
              </a:rPr>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9156700" cy="6858000"/>
          </a:xfrm>
          <a:prstGeom prst="rect">
            <a:avLst/>
          </a:prstGeom>
          <a:noFill/>
          <a:ln w="9525">
            <a:noFill/>
          </a:ln>
        </p:spPr>
      </p:pic>
      <p:sp>
        <p:nvSpPr>
          <p:cNvPr id="2051" name="Rectangle 3"/>
          <p:cNvSpPr>
            <a:spLocks noGrp="1" noChangeArrowheads="1"/>
          </p:cNvSpPr>
          <p:nvPr>
            <p:ph type="ctrTitle"/>
          </p:nvPr>
        </p:nvSpPr>
        <p:spPr>
          <a:xfrm>
            <a:off x="468313" y="1196975"/>
            <a:ext cx="8207375"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2422525"/>
            <a:ext cx="8212138"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3C853E0-34DB-45F9-84EB-A36C0F6A135F}"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633C93D-F081-44C3-AEC9-B207828870C8}"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A139880-BD8B-47A2-86A6-40BB465A3B59}"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Subtitle"/>
          <p:cNvSpPr>
            <a:spLocks noGrp="1"/>
          </p:cNvSpPr>
          <p:nvPr>
            <p:ph type="body" sz="quarter" idx="12" hasCustomPrompt="1"/>
          </p:nvPr>
        </p:nvSpPr>
        <p:spPr>
          <a:xfrm>
            <a:off x="402300" y="1041188"/>
            <a:ext cx="8251031" cy="492955"/>
          </a:xfrm>
          <a:prstGeom prst="rect">
            <a:avLst/>
          </a:prstGeom>
        </p:spPr>
        <p:txBody>
          <a:bodyPr>
            <a:spAutoFit/>
          </a:bodyPr>
          <a:lstStyle>
            <a:lvl1pPr marL="0" indent="0">
              <a:buNone/>
              <a:defRPr sz="18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3"/>
          </p:nvPr>
        </p:nvSpPr>
        <p:spPr/>
        <p:txBody>
          <a:bodyPr/>
          <a:lstStyle/>
          <a:p>
            <a:fld id="{55D47CD1-73DE-4330-B647-1D03E3E2DD79}" type="datetime1">
              <a:rPr lang="en-US" smtClean="0"/>
            </a:fld>
            <a:endParaRPr lang="en-US"/>
          </a:p>
        </p:txBody>
      </p:sp>
      <p:sp>
        <p:nvSpPr>
          <p:cNvPr id="9" name="Title 8"/>
          <p:cNvSpPr>
            <a:spLocks noGrp="1"/>
          </p:cNvSpPr>
          <p:nvPr>
            <p:ph type="title"/>
          </p:nvPr>
        </p:nvSpPr>
        <p:spPr/>
        <p:txBody>
          <a:bodyPr/>
          <a:lstStyle/>
          <a:p>
            <a:r>
              <a:rPr lang="en-US" dirty="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199433A-6121-480B-B95E-AD5022CAD6BB}"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EF6D009-C2C2-42EB-839A-F6963C2815CD}"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EFA65C-379B-468A-8742-323C7336B6C8}"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D768DE-4090-4F82-9E9B-539B8AF2176F}"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8" name="Footer Placeholder 7"/>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C7729F1-EC49-467A-8BAC-C7F4A4C5C7BA}"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4" name="Footer Placeholder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ACA58E-A291-4A32-BE9D-98186438B204}"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3" name="Footer Placeholder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p>
            <a:pPr algn="ctr" eaLnBrk="1" hangingPunct="1">
              <a:buNone/>
            </a:pPr>
            <a:fld id="{9A0DB2DC-4C9A-4742-B13C-FB6460FD3503}" type="slidenum">
              <a:rPr lang="en-US" altLang="en-US" dirty="0">
                <a:solidFill>
                  <a:srgbClr val="FFFFFF"/>
                </a:solidFill>
              </a:rPr>
            </a:fld>
            <a:endParaRPr lang="en-US" altLang="en-US" dirty="0">
              <a:solidFill>
                <a:srgbClr val="FFFFFF"/>
              </a:solidFill>
            </a:endParaRPr>
          </a:p>
        </p:txBody>
      </p:sp>
    </p:spTree>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7278100-3F5E-4413-BA2F-27FF1A09624D}"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CBF081C-7F8A-4145-A0F8-99EDE78182C6}"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91567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3C840F8C-0F2E-4AEB-8615-1163880854D4}"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en-US" dirty="0">
                <a:latin typeface="Century Schoolbook" panose="02040604050505020304" pitchFamily="18" charset="0"/>
              </a:rPr>
            </a:fld>
            <a:endParaRPr lang="en-US" altLang="en-US" dirty="0">
              <a:latin typeface="Century Schoolbook" panose="020406040505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2.jpeg"/><Relationship Id="rId7" Type="http://schemas.openxmlformats.org/officeDocument/2006/relationships/image" Target="../media/image11.pn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GIF"/><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latin typeface="Book Antiqua" panose="02040602050305030304" pitchFamily="18" charset="0"/>
              </a:rPr>
            </a:fld>
            <a:endParaRPr lang="en-US" altLang="en-US" sz="1600" dirty="0">
              <a:solidFill>
                <a:srgbClr val="FFFFFF"/>
              </a:solidFill>
              <a:latin typeface="Book Antiqua" panose="02040602050305030304" pitchFamily="18" charset="0"/>
            </a:endParaRPr>
          </a:p>
        </p:txBody>
      </p:sp>
      <p:sp>
        <p:nvSpPr>
          <p:cNvPr id="13315" name="Title 1"/>
          <p:cNvSpPr>
            <a:spLocks noGrp="1"/>
          </p:cNvSpPr>
          <p:nvPr>
            <p:ph type="ctrTitle"/>
          </p:nvPr>
        </p:nvSpPr>
        <p:spPr>
          <a:xfrm>
            <a:off x="304800" y="1905000"/>
            <a:ext cx="8488680" cy="1972310"/>
          </a:xfrm>
        </p:spPr>
        <p:txBody>
          <a:bodyPr vert="horz" wrap="square" lIns="91440" tIns="45720" rIns="91440" bIns="45720" anchor="b" anchorCtr="0"/>
          <a:lstStyle/>
          <a:p>
            <a:pPr eaLnBrk="1" hangingPunct="1">
              <a:buClrTx/>
              <a:buSzTx/>
              <a:buFontTx/>
            </a:pPr>
            <a:r>
              <a:rPr lang="en-US" sz="3200" b="1" dirty="0" smtClean="0">
                <a:solidFill>
                  <a:srgbClr val="770673"/>
                </a:solidFill>
                <a:latin typeface="Times New Roman" panose="02020603050405020304" pitchFamily="18" charset="0"/>
                <a:ea typeface="Franklin Gothic"/>
                <a:cs typeface="Times New Roman" panose="02020603050405020304" pitchFamily="18" charset="0"/>
                <a:sym typeface="Franklin Gothic"/>
              </a:rPr>
              <a:t>BATTERY THERMAL MANAGEMENT  USING HEAT PIPE INTEGRATED PELTIER COOLING SYSTEM</a:t>
            </a:r>
            <a:endParaRPr lang="en-US" altLang="en-US" sz="3200" b="1" kern="1200" dirty="0" smtClean="0">
              <a:solidFill>
                <a:srgbClr val="770673"/>
              </a:solidFill>
              <a:latin typeface="Times New Roman" panose="02020603050405020304" pitchFamily="18" charset="0"/>
              <a:ea typeface="Franklin Gothic"/>
              <a:cs typeface="Times New Roman" panose="02020603050405020304" pitchFamily="18" charset="0"/>
              <a:sym typeface="Franklin Gothic"/>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OTTOM VIEW"/>
          <p:cNvPicPr>
            <a:picLocks noGrp="1" noChangeAspect="1"/>
          </p:cNvPicPr>
          <p:nvPr>
            <p:ph idx="1"/>
          </p:nvPr>
        </p:nvPicPr>
        <p:blipFill>
          <a:blip r:embed="rId1"/>
          <a:stretch>
            <a:fillRect/>
          </a:stretch>
        </p:blipFill>
        <p:spPr>
          <a:xfrm>
            <a:off x="1524000" y="533400"/>
            <a:ext cx="5097780" cy="2318385"/>
          </a:xfrm>
          <a:prstGeom prst="rect">
            <a:avLst/>
          </a:prstGeom>
        </p:spPr>
      </p:pic>
      <p:pic>
        <p:nvPicPr>
          <p:cNvPr id="12" name="Content Placeholder 11" descr="SIDE VIEW"/>
          <p:cNvPicPr>
            <a:picLocks noChangeAspect="1"/>
          </p:cNvPicPr>
          <p:nvPr/>
        </p:nvPicPr>
        <p:blipFill>
          <a:blip r:embed="rId2"/>
          <a:stretch>
            <a:fillRect/>
          </a:stretch>
        </p:blipFill>
        <p:spPr>
          <a:xfrm>
            <a:off x="1231900" y="3352800"/>
            <a:ext cx="6782435" cy="2617470"/>
          </a:xfrm>
          <a:prstGeom prst="rect">
            <a:avLst/>
          </a:prstGeom>
        </p:spPr>
      </p:pic>
      <p:sp>
        <p:nvSpPr>
          <p:cNvPr id="2" name="TextBox 1"/>
          <p:cNvSpPr txBox="1"/>
          <p:nvPr/>
        </p:nvSpPr>
        <p:spPr>
          <a:xfrm>
            <a:off x="3733800" y="2971800"/>
            <a:ext cx="2438400" cy="381000"/>
          </a:xfrm>
          <a:prstGeom prst="rect">
            <a:avLst/>
          </a:prstGeom>
          <a:noFill/>
        </p:spPr>
        <p:txBody>
          <a:bodyPr wrap="square" rtlCol="0">
            <a:spAutoFit/>
          </a:bodyPr>
          <a:lstStyle/>
          <a:p>
            <a:r>
              <a:rPr lang="en-US" dirty="0" smtClean="0"/>
              <a:t>Side Views</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OTTOM VIEW (2)"/>
          <p:cNvPicPr>
            <a:picLocks noGrp="1" noChangeAspect="1"/>
          </p:cNvPicPr>
          <p:nvPr>
            <p:ph idx="1"/>
          </p:nvPr>
        </p:nvPicPr>
        <p:blipFill>
          <a:blip r:embed="rId1"/>
          <a:stretch>
            <a:fillRect/>
          </a:stretch>
        </p:blipFill>
        <p:spPr>
          <a:xfrm>
            <a:off x="685800" y="990600"/>
            <a:ext cx="7719695" cy="3836035"/>
          </a:xfrm>
          <a:prstGeom prst="rect">
            <a:avLst/>
          </a:prstGeom>
        </p:spPr>
      </p:pic>
      <p:sp>
        <p:nvSpPr>
          <p:cNvPr id="2" name="TextBox 1"/>
          <p:cNvSpPr txBox="1"/>
          <p:nvPr/>
        </p:nvSpPr>
        <p:spPr>
          <a:xfrm>
            <a:off x="3657600" y="5334000"/>
            <a:ext cx="3124200" cy="369332"/>
          </a:xfrm>
          <a:prstGeom prst="rect">
            <a:avLst/>
          </a:prstGeom>
          <a:noFill/>
        </p:spPr>
        <p:txBody>
          <a:bodyPr wrap="square" rtlCol="0">
            <a:spAutoFit/>
          </a:bodyPr>
          <a:lstStyle/>
          <a:p>
            <a:r>
              <a:rPr lang="en-US" dirty="0" smtClean="0"/>
              <a:t>Bottom Side View</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p:nvPr/>
        </p:nvSpPr>
        <p:spPr>
          <a:xfrm>
            <a:off x="451779" y="1347470"/>
            <a:ext cx="7483100" cy="43878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chemeClr val="dk1"/>
              </a:buClr>
              <a:buSzPts val="2800"/>
              <a:buFont typeface="Arial" panose="020B0604020202020204"/>
              <a:buNone/>
            </a:pPr>
            <a:endParaRPr lang="en-US" dirty="0">
              <a:latin typeface="Söhne"/>
            </a:endParaRPr>
          </a:p>
          <a:p>
            <a:pPr>
              <a:spcBef>
                <a:spcPts val="0"/>
              </a:spcBef>
              <a:spcAft>
                <a:spcPts val="0"/>
              </a:spcAft>
              <a:buClr>
                <a:schemeClr val="dk1"/>
              </a:buClr>
              <a:buSzPts val="2800"/>
              <a:buFont typeface="Arial" panose="020B0604020202020204"/>
              <a:buNone/>
            </a:pPr>
            <a:endParaRPr lang="en-US" dirty="0">
              <a:latin typeface="Söhne"/>
            </a:endParaRPr>
          </a:p>
          <a:p>
            <a:pPr>
              <a:spcBef>
                <a:spcPts val="0"/>
              </a:spcBef>
              <a:spcAft>
                <a:spcPts val="0"/>
              </a:spcAft>
              <a:buClr>
                <a:schemeClr val="dk1"/>
              </a:buClr>
              <a:buSzPts val="2800"/>
              <a:buFont typeface="Arial" panose="020B0604020202020204"/>
              <a:buNone/>
            </a:pPr>
            <a:r>
              <a:rPr lang="en-US" dirty="0">
                <a:latin typeface="Times New Roman" panose="02020603050405020304" pitchFamily="18" charset="0"/>
                <a:cs typeface="Times New Roman" panose="02020603050405020304" pitchFamily="18" charset="0"/>
              </a:rPr>
              <a:t>Battery </a:t>
            </a:r>
            <a:r>
              <a:rPr lang="en-US" dirty="0" smtClean="0">
                <a:latin typeface="Times New Roman" panose="02020603050405020304" pitchFamily="18" charset="0"/>
                <a:cs typeface="Times New Roman" panose="02020603050405020304" pitchFamily="18" charset="0"/>
              </a:rPr>
              <a:t>Manufacturers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Electric Vehicle </a:t>
            </a:r>
            <a:r>
              <a:rPr lang="en-US" dirty="0">
                <a:latin typeface="Times New Roman" panose="02020603050405020304" pitchFamily="18" charset="0"/>
                <a:cs typeface="Times New Roman" panose="02020603050405020304" pitchFamily="18" charset="0"/>
              </a:rPr>
              <a:t>(EV) manufacturers, </a:t>
            </a:r>
            <a:r>
              <a:rPr lang="en-US" dirty="0" smtClean="0">
                <a:latin typeface="Times New Roman" panose="02020603050405020304" pitchFamily="18" charset="0"/>
                <a:cs typeface="Times New Roman" panose="02020603050405020304" pitchFamily="18" charset="0"/>
              </a:rPr>
              <a:t>Renewable Energy System </a:t>
            </a:r>
            <a:r>
              <a:rPr lang="en-US" dirty="0">
                <a:latin typeface="Times New Roman" panose="02020603050405020304" pitchFamily="18" charset="0"/>
                <a:cs typeface="Times New Roman" panose="02020603050405020304" pitchFamily="18" charset="0"/>
              </a:rPr>
              <a:t>providers, and any industry relying on high-performance </a:t>
            </a:r>
            <a:r>
              <a:rPr lang="en-US" dirty="0" smtClean="0">
                <a:latin typeface="Times New Roman" panose="02020603050405020304" pitchFamily="18" charset="0"/>
                <a:cs typeface="Times New Roman" panose="02020603050405020304" pitchFamily="18" charset="0"/>
              </a:rPr>
              <a:t>Batteries</a:t>
            </a:r>
            <a:r>
              <a:rPr lang="en-US" dirty="0">
                <a:latin typeface="Times New Roman" panose="02020603050405020304" pitchFamily="18" charset="0"/>
                <a:cs typeface="Times New Roman" panose="02020603050405020304" pitchFamily="18" charset="0"/>
              </a:rPr>
              <a:t>.</a:t>
            </a:r>
            <a:endParaRPr lang="en-US" b="1" dirty="0">
              <a:solidFill>
                <a:srgbClr val="B45F06"/>
              </a:solidFill>
              <a:latin typeface="Times New Roman" panose="02020603050405020304" pitchFamily="18" charset="0"/>
              <a:ea typeface="Roboto"/>
              <a:cs typeface="Times New Roman" panose="02020603050405020304" pitchFamily="18" charset="0"/>
              <a:sym typeface="Roboto"/>
            </a:endParaRPr>
          </a:p>
        </p:txBody>
      </p:sp>
      <p:pic>
        <p:nvPicPr>
          <p:cNvPr id="1040" name="Picture 16" descr="Top 15 (EV) Electric Vehicle Companies in the Wor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5193" y="1676245"/>
            <a:ext cx="1573243" cy="117841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heer for EV battery makers as machinery imports to cost less | M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987" y="3354798"/>
            <a:ext cx="3051737" cy="1714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32330" y="5093632"/>
            <a:ext cx="2139004" cy="645160"/>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Indian targeted EV manufacturers</a:t>
            </a:r>
            <a:endParaRPr lang="en-IN" b="1" dirty="0">
              <a:latin typeface="Times New Roman" panose="02020603050405020304" pitchFamily="18" charset="0"/>
              <a:cs typeface="Times New Roman" panose="02020603050405020304" pitchFamily="18" charset="0"/>
            </a:endParaRPr>
          </a:p>
        </p:txBody>
      </p:sp>
      <p:pic>
        <p:nvPicPr>
          <p:cNvPr id="1046" name="Picture 22" descr="The Tata group. Leadership with Tru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268" y="3500594"/>
            <a:ext cx="876144" cy="87614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90" t="28271" r="5383" b="21456"/>
          <a:stretch>
            <a:fillRect/>
          </a:stretch>
        </p:blipFill>
        <p:spPr bwMode="auto">
          <a:xfrm>
            <a:off x="1408090" y="2982991"/>
            <a:ext cx="1150806" cy="679631"/>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Ather Energy Success Story - Founders, Business Model, Logo and Mo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8190" y="3708235"/>
            <a:ext cx="1159239" cy="65207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DRB APPROVAL REQUIRED: Electric Vehicle Charging Stations — Reston  Associa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2330" y="3997809"/>
            <a:ext cx="1708879" cy="9437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72667" y="5201353"/>
            <a:ext cx="2074333" cy="645160"/>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Battery </a:t>
            </a:r>
            <a:r>
              <a:rPr lang="en-IN" b="1" dirty="0" smtClean="0">
                <a:latin typeface="Times New Roman" panose="02020603050405020304" pitchFamily="18" charset="0"/>
                <a:cs typeface="Times New Roman" panose="02020603050405020304" pitchFamily="18" charset="0"/>
              </a:rPr>
              <a:t>Manufacturers</a:t>
            </a:r>
            <a:endParaRPr lang="en-IN" b="1"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2438400" y="381000"/>
            <a:ext cx="4572000" cy="583565"/>
          </a:xfrm>
          <a:prstGeom prst="rect">
            <a:avLst/>
          </a:prstGeom>
          <a:noFill/>
        </p:spPr>
        <p:txBody>
          <a:bodyPr wrap="square" rtlCol="0" anchor="t">
            <a:spAutoFit/>
          </a:bodyPr>
          <a:lstStyle/>
          <a:p>
            <a:pPr eaLnBrk="1" hangingPunct="1"/>
            <a:r>
              <a:rPr lang="en-US" altLang="en-US" sz="3200" dirty="0">
                <a:solidFill>
                  <a:schemeClr val="accent1"/>
                </a:solidFill>
                <a:latin typeface="+mj-lt"/>
                <a:ea typeface="+mj-ea"/>
                <a:cs typeface="+mj-cs"/>
                <a:sym typeface="+mn-ea"/>
              </a:rPr>
              <a:t>Customer Segment</a:t>
            </a:r>
            <a:endParaRPr lang="en-US" altLang="en-US" sz="3200" dirty="0">
              <a:solidFill>
                <a:schemeClr val="accent1"/>
              </a:solidFill>
              <a:latin typeface="+mj-lt"/>
              <a:ea typeface="+mj-ea"/>
              <a:cs typeface="+mj-cs"/>
              <a:sym typeface="+mn-ea"/>
            </a:endParaRPr>
          </a:p>
        </p:txBody>
      </p:sp>
      <p:pic>
        <p:nvPicPr>
          <p:cNvPr id="100" name="Content Placeholder 99"/>
          <p:cNvPicPr>
            <a:picLocks noChangeAspect="1"/>
          </p:cNvPicPr>
          <p:nvPr>
            <p:ph sz="quarter" idx="1"/>
          </p:nvPr>
        </p:nvPicPr>
        <p:blipFill>
          <a:blip r:embed="rId7"/>
          <a:stretch>
            <a:fillRect/>
          </a:stretch>
        </p:blipFill>
        <p:spPr>
          <a:xfrm>
            <a:off x="2971800" y="3070606"/>
            <a:ext cx="1661160" cy="429768"/>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rPr>
            </a:fld>
            <a:endParaRPr lang="en-US" altLang="en-US" sz="1600" dirty="0">
              <a:solidFill>
                <a:srgbClr val="FFFFFF"/>
              </a:solidFill>
            </a:endParaRPr>
          </a:p>
        </p:txBody>
      </p:sp>
      <p:sp>
        <p:nvSpPr>
          <p:cNvPr id="21509"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Book Antiqua" panose="02040602050305030304" pitchFamily="18"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0975" y="914400"/>
            <a:ext cx="8734425" cy="48706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ltLang="en-US" dirty="0" smtClean="0">
                <a:solidFill>
                  <a:schemeClr val="accent1"/>
                </a:solidFill>
              </a:rPr>
              <a:t>Channels (Marketing)</a:t>
            </a:r>
            <a:endParaRPr lang="en-US" altLang="en-US" dirty="0" smtClean="0">
              <a:solidFill>
                <a:schemeClr val="accent1"/>
              </a:solidFill>
            </a:endParaRPr>
          </a:p>
        </p:txBody>
      </p:sp>
      <p:sp>
        <p:nvSpPr>
          <p:cNvPr id="22533" name="Content Placeholder 2"/>
          <p:cNvSpPr>
            <a:spLocks noGrp="1"/>
          </p:cNvSpPr>
          <p:nvPr>
            <p:ph sz="quarter" idx="1"/>
          </p:nvPr>
        </p:nvSpPr>
        <p:spPr>
          <a:xfrm>
            <a:off x="258762" y="1295400"/>
            <a:ext cx="8504238" cy="4572000"/>
          </a:xfrm>
        </p:spPr>
        <p:txBody>
          <a:bodyPr/>
          <a:lstStyle/>
          <a:p>
            <a:pPr marL="0" lvl="1" indent="0" algn="just" eaLnBrk="1" hangingPunct="1">
              <a:lnSpc>
                <a:spcPct val="90000"/>
              </a:lnSpc>
              <a:buClr>
                <a:schemeClr val="accent1"/>
              </a:buClr>
              <a:buSzPct val="85000"/>
              <a:buNone/>
            </a:pP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algn="just" eaLnBrk="1" hangingPunct="1">
              <a:lnSpc>
                <a:spcPct val="90000"/>
              </a:lnSpc>
              <a:buClr>
                <a:schemeClr val="accent1"/>
              </a:buClr>
              <a:buSzPct val="85000"/>
              <a:buNone/>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How </a:t>
            </a:r>
            <a:r>
              <a:rPr lang="en-US" altLang="en-US" sz="24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will you reach your customers in a cost-effective manner</a:t>
            </a: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algn="just" eaLnBrk="1" hangingPunct="1">
              <a:lnSpc>
                <a:spcPct val="90000"/>
              </a:lnSpc>
              <a:buClr>
                <a:schemeClr val="accent1"/>
              </a:buClr>
              <a:buSzPct val="85000"/>
              <a:buFont typeface="Wingdings" panose="05000000000000000000" pitchFamily="2" charset="2"/>
              <a:buChar char="Ø"/>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Auto shows</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algn="just" eaLnBrk="1" hangingPunct="1">
              <a:lnSpc>
                <a:spcPct val="90000"/>
              </a:lnSpc>
              <a:buClr>
                <a:schemeClr val="accent1"/>
              </a:buClr>
              <a:buSzPct val="85000"/>
              <a:buFont typeface="Wingdings" panose="05000000000000000000" pitchFamily="2" charset="2"/>
              <a:buChar char="Ø"/>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Stalls in Startup Events</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algn="just" eaLnBrk="1" hangingPunct="1">
              <a:lnSpc>
                <a:spcPct val="90000"/>
              </a:lnSpc>
              <a:buClr>
                <a:schemeClr val="accent1"/>
              </a:buClr>
              <a:buSzPct val="85000"/>
              <a:buFont typeface="Wingdings" panose="05000000000000000000" pitchFamily="2" charset="2"/>
              <a:buChar char="Ø"/>
            </a:pP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algn="just" eaLnBrk="1" hangingPunct="1">
              <a:lnSpc>
                <a:spcPct val="90000"/>
              </a:lnSpc>
              <a:buClr>
                <a:schemeClr val="accent1"/>
              </a:buClr>
              <a:buSzPct val="85000"/>
              <a:buNone/>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What </a:t>
            </a: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marketing method will you do to get customers?</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Partnerships and </a:t>
            </a:r>
            <a:r>
              <a:rPr lang="en-IN" sz="2400" dirty="0" smtClean="0">
                <a:latin typeface="Times New Roman" panose="02020603050405020304" pitchFamily="18" charset="0"/>
                <a:cs typeface="Times New Roman" panose="02020603050405020304" pitchFamily="18" charset="0"/>
              </a:rPr>
              <a:t>Collaborations</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Industry </a:t>
            </a:r>
            <a:r>
              <a:rPr lang="en-IN" sz="2400" dirty="0">
                <a:latin typeface="Times New Roman" panose="02020603050405020304" pitchFamily="18" charset="0"/>
                <a:cs typeface="Times New Roman" panose="02020603050405020304" pitchFamily="18" charset="0"/>
              </a:rPr>
              <a:t>Events and </a:t>
            </a:r>
            <a:r>
              <a:rPr lang="en-IN" sz="2400" dirty="0" smtClean="0">
                <a:latin typeface="Times New Roman" panose="02020603050405020304" pitchFamily="18" charset="0"/>
                <a:cs typeface="Times New Roman" panose="02020603050405020304" pitchFamily="18" charset="0"/>
              </a:rPr>
              <a:t>Conferences</a:t>
            </a:r>
            <a:br>
              <a:rPr lang="en-IN" sz="2400" dirty="0">
                <a:latin typeface="Times New Roman" panose="02020603050405020304" pitchFamily="18" charset="0"/>
                <a:cs typeface="Times New Roman" panose="02020603050405020304" pitchFamily="18" charset="0"/>
              </a:rPr>
            </a:br>
            <a:endParaRPr lang="en-US" altLang="en-US"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dirty="0" smtClean="0">
                <a:solidFill>
                  <a:schemeClr val="accent1"/>
                </a:solidFill>
                <a:latin typeface="Times New Roman" panose="02020603050405020304" pitchFamily="18" charset="0"/>
                <a:cs typeface="Times New Roman" panose="02020603050405020304" pitchFamily="18" charset="0"/>
              </a:rPr>
              <a:t>Competitors</a:t>
            </a:r>
            <a:endParaRPr lang="en-US" altLang="en-US" dirty="0" smtClean="0">
              <a:solidFill>
                <a:schemeClr val="accent1"/>
              </a:solidFill>
              <a:latin typeface="Times New Roman" panose="02020603050405020304" pitchFamily="18" charset="0"/>
              <a:cs typeface="Times New Roman" panose="02020603050405020304" pitchFamily="18" charset="0"/>
            </a:endParaRPr>
          </a:p>
        </p:txBody>
      </p:sp>
      <p:sp>
        <p:nvSpPr>
          <p:cNvPr id="23557" name="Content Placeholder 2"/>
          <p:cNvSpPr>
            <a:spLocks noGrp="1"/>
          </p:cNvSpPr>
          <p:nvPr>
            <p:ph sz="quarter" idx="1"/>
          </p:nvPr>
        </p:nvSpPr>
        <p:spPr>
          <a:xfrm>
            <a:off x="301624" y="1527175"/>
            <a:ext cx="8842375" cy="4572000"/>
          </a:xfrm>
        </p:spPr>
        <p:txBody>
          <a:bodyPr/>
          <a:lstStyle/>
          <a:p>
            <a:pPr marL="0" lvl="1" indent="0" eaLnBrk="1" hangingPunct="1">
              <a:lnSpc>
                <a:spcPct val="90000"/>
              </a:lnSpc>
              <a:buClr>
                <a:schemeClr val="accent1"/>
              </a:buClr>
              <a:buSzPct val="85000"/>
              <a:buNone/>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Is any company already working on your idea?</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eaLnBrk="1" hangingPunct="1">
              <a:lnSpc>
                <a:spcPct val="90000"/>
              </a:lnSpc>
              <a:buClr>
                <a:schemeClr val="accent1"/>
              </a:buClr>
              <a:buSzPct val="85000"/>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pPr marL="273050" lvl="1" eaLnBrk="1" hangingPunct="1">
              <a:lnSpc>
                <a:spcPct val="90000"/>
              </a:lnSpc>
              <a:buClr>
                <a:schemeClr val="accent1"/>
              </a:buClr>
              <a:buSzPct val="85000"/>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Currently, there are no direct competitors as other companies are focused on BTMS within the context of battery pack subdivisions, and as of now, no separate company has been established in this specific area.</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dirty="0" smtClean="0">
                <a:solidFill>
                  <a:schemeClr val="accent1"/>
                </a:solidFill>
                <a:latin typeface="Times New Roman" panose="02020603050405020304" pitchFamily="18" charset="0"/>
                <a:ea typeface="MS PGothic" panose="020B0600070205080204" pitchFamily="34" charset="-128"/>
                <a:cs typeface="Times New Roman" panose="02020603050405020304" pitchFamily="18" charset="0"/>
              </a:rPr>
              <a:t>Revenue Model</a:t>
            </a:r>
            <a:endParaRPr lang="en-US" altLang="en-US" dirty="0" smtClean="0">
              <a:solidFill>
                <a:schemeClr val="accent1"/>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16388" name="TextBox 6"/>
          <p:cNvSpPr txBox="1">
            <a:spLocks noChangeArrowheads="1"/>
          </p:cNvSpPr>
          <p:nvPr/>
        </p:nvSpPr>
        <p:spPr bwMode="auto">
          <a:xfrm>
            <a:off x="296545" y="1600200"/>
            <a:ext cx="8534400" cy="2456057"/>
          </a:xfrm>
          <a:prstGeom prst="rect">
            <a:avLst/>
          </a:prstGeom>
          <a:noFill/>
          <a:ln w="9525">
            <a:noFill/>
            <a:miter lim="800000"/>
          </a:ln>
        </p:spPr>
        <p:txBody>
          <a:bodyPr>
            <a:spAutoFit/>
          </a:bodyPr>
          <a:lstStyle/>
          <a:p>
            <a:pPr marL="0" lvl="1" eaLnBrk="1" hangingPunct="1">
              <a:lnSpc>
                <a:spcPct val="90000"/>
              </a:lnSpc>
              <a:spcBef>
                <a:spcPct val="20000"/>
              </a:spcBef>
              <a:buClr>
                <a:schemeClr val="accent1"/>
              </a:buClr>
              <a:buSzPct val="85000"/>
              <a:defRPr/>
            </a:pPr>
            <a:r>
              <a:rPr lang="en-US" sz="2400" dirty="0">
                <a:latin typeface="Times New Roman" panose="02020603050405020304" pitchFamily="18" charset="0"/>
                <a:ea typeface="MS PGothic" panose="020B0600070205080204" pitchFamily="34" charset="-128"/>
                <a:cs typeface="Times New Roman" panose="02020603050405020304" pitchFamily="18" charset="0"/>
              </a:rPr>
              <a:t>How do you plan to make </a:t>
            </a:r>
            <a:r>
              <a:rPr lang="en-US" sz="2400" dirty="0" smtClean="0">
                <a:latin typeface="Times New Roman" panose="02020603050405020304" pitchFamily="18" charset="0"/>
                <a:ea typeface="MS PGothic" panose="020B0600070205080204" pitchFamily="34" charset="-128"/>
                <a:cs typeface="Times New Roman" panose="02020603050405020304" pitchFamily="18" charset="0"/>
              </a:rPr>
              <a:t>money?</a:t>
            </a:r>
            <a:endParaRPr 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marL="0" lvl="1" eaLnBrk="1" hangingPunct="1">
              <a:lnSpc>
                <a:spcPct val="90000"/>
              </a:lnSpc>
              <a:spcBef>
                <a:spcPct val="20000"/>
              </a:spcBef>
              <a:buClr>
                <a:schemeClr val="accent1"/>
              </a:buClr>
              <a:buSzPct val="85000"/>
              <a:defRPr/>
            </a:pPr>
            <a:endParaRPr 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marL="274320" lvl="1" indent="-274320" eaLnBrk="1" hangingPunct="1">
              <a:lnSpc>
                <a:spcPct val="90000"/>
              </a:lnSpc>
              <a:spcBef>
                <a:spcPct val="20000"/>
              </a:spcBef>
              <a:buClr>
                <a:schemeClr val="accent1"/>
              </a:buClr>
              <a:buSzPct val="85000"/>
              <a:buFont typeface="Wingdings" panose="05000000000000000000" pitchFamily="2" charset="2"/>
              <a:buChar char="Ø"/>
              <a:defRPr/>
            </a:pPr>
            <a:r>
              <a:rPr lang="en-IN" sz="2400" dirty="0">
                <a:latin typeface="Times New Roman" panose="02020603050405020304" pitchFamily="18" charset="0"/>
                <a:cs typeface="Times New Roman" panose="02020603050405020304" pitchFamily="18" charset="0"/>
              </a:rPr>
              <a:t>Product </a:t>
            </a:r>
            <a:r>
              <a:rPr lang="en-IN" sz="2400" dirty="0" smtClean="0">
                <a:latin typeface="Times New Roman" panose="02020603050405020304" pitchFamily="18" charset="0"/>
                <a:cs typeface="Times New Roman" panose="02020603050405020304" pitchFamily="18" charset="0"/>
              </a:rPr>
              <a:t>Sales</a:t>
            </a:r>
            <a:endParaRPr lang="en-US" sz="2400" dirty="0">
              <a:latin typeface="Times New Roman" panose="02020603050405020304" pitchFamily="18" charset="0"/>
              <a:ea typeface="MS PGothic" panose="020B0600070205080204" pitchFamily="34" charset="-128"/>
              <a:cs typeface="Times New Roman" panose="02020603050405020304" pitchFamily="18" charset="0"/>
            </a:endParaRPr>
          </a:p>
          <a:p>
            <a:pPr marL="274320" lvl="1" indent="-274320" eaLnBrk="1" hangingPunct="1">
              <a:lnSpc>
                <a:spcPct val="90000"/>
              </a:lnSpc>
              <a:spcBef>
                <a:spcPct val="20000"/>
              </a:spcBef>
              <a:buClr>
                <a:schemeClr val="accent1"/>
              </a:buClr>
              <a:buSzPct val="85000"/>
              <a:buFont typeface="Wingdings" panose="05000000000000000000" pitchFamily="2" charset="2"/>
              <a:buChar char="Ø"/>
              <a:defRPr/>
            </a:pPr>
            <a:r>
              <a:rPr lang="en-IN" sz="2400" dirty="0">
                <a:latin typeface="Times New Roman" panose="02020603050405020304" pitchFamily="18" charset="0"/>
                <a:cs typeface="Times New Roman" panose="02020603050405020304" pitchFamily="18" charset="0"/>
              </a:rPr>
              <a:t>Government Grants and </a:t>
            </a:r>
            <a:r>
              <a:rPr lang="en-IN" sz="2400" dirty="0" smtClean="0">
                <a:latin typeface="Times New Roman" panose="02020603050405020304" pitchFamily="18" charset="0"/>
                <a:cs typeface="Times New Roman" panose="02020603050405020304" pitchFamily="18" charset="0"/>
              </a:rPr>
              <a:t>Subsidies </a:t>
            </a:r>
            <a:endParaRPr lang="en-IN" sz="2400" dirty="0" smtClean="0">
              <a:latin typeface="Times New Roman" panose="02020603050405020304" pitchFamily="18" charset="0"/>
              <a:cs typeface="Times New Roman" panose="02020603050405020304" pitchFamily="18" charset="0"/>
            </a:endParaRPr>
          </a:p>
          <a:p>
            <a:pPr marL="274320" lvl="1" indent="-274320" eaLnBrk="1" hangingPunct="1">
              <a:lnSpc>
                <a:spcPct val="90000"/>
              </a:lnSpc>
              <a:spcBef>
                <a:spcPct val="20000"/>
              </a:spcBef>
              <a:buClr>
                <a:schemeClr val="accent1"/>
              </a:buClr>
              <a:buSzPct val="85000"/>
              <a:buFont typeface="Wingdings" panose="05000000000000000000" pitchFamily="2" charset="2"/>
              <a:buChar char="Ø"/>
              <a:defRPr/>
            </a:pPr>
            <a:r>
              <a:rPr lang="en-IN" sz="2400" dirty="0" smtClean="0">
                <a:latin typeface="Times New Roman" panose="02020603050405020304" pitchFamily="18" charset="0"/>
                <a:cs typeface="Times New Roman" panose="02020603050405020304" pitchFamily="18" charset="0"/>
              </a:rPr>
              <a:t>Licensing </a:t>
            </a:r>
            <a:r>
              <a:rPr lang="en-IN" sz="2400" dirty="0">
                <a:latin typeface="Times New Roman" panose="02020603050405020304" pitchFamily="18" charset="0"/>
                <a:cs typeface="Times New Roman" panose="02020603050405020304" pitchFamily="18" charset="0"/>
              </a:rPr>
              <a:t>and </a:t>
            </a:r>
            <a:r>
              <a:rPr lang="en-IN" sz="2400" dirty="0" smtClean="0">
                <a:latin typeface="Times New Roman" panose="02020603050405020304" pitchFamily="18" charset="0"/>
                <a:cs typeface="Times New Roman" panose="02020603050405020304" pitchFamily="18" charset="0"/>
              </a:rPr>
              <a:t>Royalties</a:t>
            </a:r>
            <a:endParaRPr lang="en-IN" sz="2400" dirty="0" smtClean="0">
              <a:latin typeface="Times New Roman" panose="02020603050405020304" pitchFamily="18" charset="0"/>
              <a:cs typeface="Times New Roman" panose="02020603050405020304" pitchFamily="18" charset="0"/>
            </a:endParaRPr>
          </a:p>
          <a:p>
            <a:pPr marL="0" lvl="1" eaLnBrk="1" hangingPunct="1">
              <a:lnSpc>
                <a:spcPct val="90000"/>
              </a:lnSpc>
              <a:spcBef>
                <a:spcPct val="20000"/>
              </a:spcBef>
              <a:buClr>
                <a:schemeClr val="accent1"/>
              </a:buClr>
              <a:buSzPct val="85000"/>
              <a:defRPr/>
            </a:pPr>
            <a:endParaRPr lang="en-US" sz="2400" dirty="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24581" name="Date Placeholder 3"/>
          <p:cNvSpPr txBox="1"/>
          <p:nvPr/>
        </p:nvSpPr>
        <p:spPr bwMode="auto">
          <a:xfrm>
            <a:off x="533400" y="6251575"/>
            <a:ext cx="2286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endParaRPr lang="en-US" altLang="en-US" sz="24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504825" y="381000"/>
            <a:ext cx="8258175" cy="655638"/>
          </a:xfrm>
        </p:spPr>
        <p:txBody>
          <a:bodyPr vert="horz" wrap="square" lIns="91440" tIns="45720" rIns="91440" bIns="45720" anchor="b" anchorCtr="0"/>
          <a:lstStyle/>
          <a:p>
            <a:pPr eaLnBrk="1" hangingPunct="1"/>
            <a:r>
              <a:rPr lang="en-US" altLang="en-US" kern="1200" dirty="0">
                <a:solidFill>
                  <a:schemeClr val="accent1"/>
                </a:solidFill>
                <a:latin typeface="+mj-lt"/>
                <a:ea typeface="+mj-ea"/>
                <a:cs typeface="+mj-cs"/>
              </a:rPr>
              <a:t>Have you got any awards / recognition ?</a:t>
            </a:r>
            <a:endParaRPr lang="en-US" altLang="en-US" kern="1200" dirty="0">
              <a:solidFill>
                <a:schemeClr val="accent1"/>
              </a:solidFill>
              <a:latin typeface="+mj-lt"/>
              <a:ea typeface="+mj-ea"/>
              <a:cs typeface="+mj-cs"/>
            </a:endParaRPr>
          </a:p>
        </p:txBody>
      </p:sp>
      <p:sp>
        <p:nvSpPr>
          <p:cNvPr id="26627"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rPr>
            </a:fld>
            <a:endParaRPr lang="en-US" altLang="en-US" sz="1600" dirty="0">
              <a:solidFill>
                <a:srgbClr val="FFFFFF"/>
              </a:solidFill>
            </a:endParaRPr>
          </a:p>
        </p:txBody>
      </p:sp>
      <p:sp>
        <p:nvSpPr>
          <p:cNvPr id="26628"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Book Antiqua" panose="02040602050305030304" pitchFamily="18" charset="0"/>
            </a:endParaRPr>
          </a:p>
        </p:txBody>
      </p:sp>
      <p:sp>
        <p:nvSpPr>
          <p:cNvPr id="26630" name="Content Placeholder 2"/>
          <p:cNvSpPr>
            <a:spLocks noGrp="1"/>
          </p:cNvSpPr>
          <p:nvPr>
            <p:ph sz="quarter" idx="1"/>
          </p:nvPr>
        </p:nvSpPr>
        <p:spPr>
          <a:xfrm>
            <a:off x="301625" y="1527175"/>
            <a:ext cx="8504238" cy="4572000"/>
          </a:xfrm>
        </p:spPr>
        <p:txBody>
          <a:bodyPr vert="horz" wrap="square" lIns="91440" tIns="45720" rIns="91440" bIns="45720" anchor="t" anchorCtr="0"/>
          <a:lstStyle/>
          <a:p>
            <a:pPr eaLnBrk="1" hangingPunct="1">
              <a:lnSpc>
                <a:spcPct val="90000"/>
              </a:lnSpc>
              <a:buClr>
                <a:schemeClr val="accent1"/>
              </a:buClr>
              <a:buSzPct val="85000"/>
              <a:buFont typeface="Wingdings 2" panose="05020102010507070707" pitchFamily="18" charset="2"/>
            </a:pPr>
            <a:endParaRPr lang="en-US" altLang="en-US" dirty="0">
              <a:ea typeface="MS PGothic" panose="020B0600070205080204" pitchFamily="34" charset="-128"/>
            </a:endParaRPr>
          </a:p>
          <a:p>
            <a:pPr marL="0" indent="0" eaLnBrk="1" hangingPunct="1">
              <a:buClr>
                <a:schemeClr val="accent1"/>
              </a:buClr>
              <a:buSzPct val="85000"/>
              <a:buFont typeface="Wingdings 2" panose="05020102010507070707" pitchFamily="18" charset="2"/>
              <a:buNone/>
            </a:pPr>
            <a:endParaRPr lang="en-US" altLang="en-US" dirty="0"/>
          </a:p>
        </p:txBody>
      </p:sp>
      <p:pic>
        <p:nvPicPr>
          <p:cNvPr id="6" name="Picture 5" descr="VIT WINNERS"/>
          <p:cNvPicPr>
            <a:picLocks noChangeAspect="1"/>
          </p:cNvPicPr>
          <p:nvPr/>
        </p:nvPicPr>
        <p:blipFill>
          <a:blip r:embed="rId1"/>
          <a:stretch>
            <a:fillRect/>
          </a:stretch>
        </p:blipFill>
        <p:spPr>
          <a:xfrm>
            <a:off x="3327924" y="1546369"/>
            <a:ext cx="2933127" cy="2720831"/>
          </a:xfrm>
          <a:prstGeom prst="rect">
            <a:avLst/>
          </a:prstGeom>
        </p:spPr>
      </p:pic>
      <p:sp>
        <p:nvSpPr>
          <p:cNvPr id="7" name="Text Box 6"/>
          <p:cNvSpPr txBox="1"/>
          <p:nvPr/>
        </p:nvSpPr>
        <p:spPr>
          <a:xfrm>
            <a:off x="310048" y="4472444"/>
            <a:ext cx="3048000" cy="645160"/>
          </a:xfrm>
          <a:prstGeom prst="rect">
            <a:avLst/>
          </a:prstGeom>
          <a:noFill/>
        </p:spPr>
        <p:txBody>
          <a:bodyPr wrap="square" rtlCol="0">
            <a:spAutoFit/>
          </a:bodyPr>
          <a:lstStyle/>
          <a:p>
            <a:pPr algn="ctr"/>
            <a:r>
              <a:rPr lang="en-US" dirty="0"/>
              <a:t>WON </a:t>
            </a:r>
            <a:r>
              <a:rPr lang="en-US" dirty="0">
                <a:solidFill>
                  <a:srgbClr val="FF0000"/>
                </a:solidFill>
              </a:rPr>
              <a:t>SILVER AWARD </a:t>
            </a:r>
            <a:r>
              <a:rPr lang="en-US" dirty="0"/>
              <a:t>IN STARTUP TN</a:t>
            </a:r>
            <a:endParaRPr lang="en-US" dirty="0"/>
          </a:p>
        </p:txBody>
      </p:sp>
      <p:sp>
        <p:nvSpPr>
          <p:cNvPr id="8" name="Text Box 7"/>
          <p:cNvSpPr txBox="1"/>
          <p:nvPr/>
        </p:nvSpPr>
        <p:spPr>
          <a:xfrm>
            <a:off x="3401060" y="4472444"/>
            <a:ext cx="2437130" cy="922020"/>
          </a:xfrm>
          <a:prstGeom prst="rect">
            <a:avLst/>
          </a:prstGeom>
          <a:noFill/>
        </p:spPr>
        <p:txBody>
          <a:bodyPr wrap="square" rtlCol="0">
            <a:spAutoFit/>
          </a:bodyPr>
          <a:lstStyle/>
          <a:p>
            <a:pPr algn="ctr"/>
            <a:r>
              <a:rPr lang="en-US" dirty="0"/>
              <a:t>WON </a:t>
            </a:r>
            <a:r>
              <a:rPr lang="en-US" dirty="0">
                <a:solidFill>
                  <a:srgbClr val="FF0000"/>
                </a:solidFill>
              </a:rPr>
              <a:t>FIRST PRIZE </a:t>
            </a:r>
            <a:r>
              <a:rPr lang="en-US" dirty="0"/>
              <a:t>IN VIT STARTUP CONCLAVE</a:t>
            </a:r>
            <a:endParaRPr lang="en-US" dirty="0"/>
          </a:p>
        </p:txBody>
      </p:sp>
      <p:pic>
        <p:nvPicPr>
          <p:cNvPr id="2" name="Picture 1"/>
          <p:cNvPicPr>
            <a:picLocks noChangeAspect="1"/>
          </p:cNvPicPr>
          <p:nvPr/>
        </p:nvPicPr>
        <p:blipFill rotWithShape="1">
          <a:blip r:embed="rId2"/>
          <a:srcRect b="3198"/>
          <a:stretch>
            <a:fillRect/>
          </a:stretch>
        </p:blipFill>
        <p:spPr>
          <a:xfrm>
            <a:off x="304800" y="1527175"/>
            <a:ext cx="2784157" cy="2740025"/>
          </a:xfrm>
          <a:prstGeom prst="rect">
            <a:avLst/>
          </a:prstGeom>
        </p:spPr>
      </p:pic>
      <p:pic>
        <p:nvPicPr>
          <p:cNvPr id="3" name="Picture 2"/>
          <p:cNvPicPr>
            <a:picLocks noChangeAspect="1"/>
          </p:cNvPicPr>
          <p:nvPr/>
        </p:nvPicPr>
        <p:blipFill rotWithShape="1">
          <a:blip r:embed="rId3"/>
          <a:srcRect l="22616" r="30406"/>
          <a:stretch>
            <a:fillRect/>
          </a:stretch>
        </p:blipFill>
        <p:spPr>
          <a:xfrm>
            <a:off x="6477000" y="1557654"/>
            <a:ext cx="2265822" cy="2709545"/>
          </a:xfrm>
          <a:prstGeom prst="rect">
            <a:avLst/>
          </a:prstGeom>
        </p:spPr>
      </p:pic>
      <p:sp>
        <p:nvSpPr>
          <p:cNvPr id="4" name="Rectangle 3"/>
          <p:cNvSpPr/>
          <p:nvPr/>
        </p:nvSpPr>
        <p:spPr>
          <a:xfrm>
            <a:off x="6290952" y="4494629"/>
            <a:ext cx="2646673" cy="1200329"/>
          </a:xfrm>
          <a:prstGeom prst="rect">
            <a:avLst/>
          </a:prstGeom>
        </p:spPr>
        <p:txBody>
          <a:bodyPr wrap="square">
            <a:spAutoFit/>
          </a:bodyPr>
          <a:lstStyle/>
          <a:p>
            <a:pPr algn="ctr"/>
            <a:r>
              <a:rPr lang="en-US" dirty="0"/>
              <a:t>WON </a:t>
            </a:r>
            <a:r>
              <a:rPr lang="en-US" dirty="0" smtClean="0">
                <a:solidFill>
                  <a:srgbClr val="FF0000"/>
                </a:solidFill>
              </a:rPr>
              <a:t>SECOND </a:t>
            </a:r>
            <a:r>
              <a:rPr lang="en-US" dirty="0">
                <a:solidFill>
                  <a:srgbClr val="FF0000"/>
                </a:solidFill>
              </a:rPr>
              <a:t>PRIZE </a:t>
            </a:r>
            <a:r>
              <a:rPr lang="en-US" dirty="0"/>
              <a:t>IN </a:t>
            </a:r>
            <a:r>
              <a:rPr lang="en-US" dirty="0" smtClean="0"/>
              <a:t>INTERNAL SMART INDIA HACKATHON</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504825" y="381000"/>
            <a:ext cx="8258175" cy="655638"/>
          </a:xfrm>
        </p:spPr>
        <p:txBody>
          <a:bodyPr vert="horz" wrap="square" lIns="91440" tIns="45720" rIns="91440" bIns="45720" anchor="b" anchorCtr="0"/>
          <a:lstStyle/>
          <a:p>
            <a:pPr eaLnBrk="1" hangingPunct="1"/>
            <a:r>
              <a:rPr lang="en-US" altLang="en-US" kern="1200" dirty="0">
                <a:solidFill>
                  <a:schemeClr val="accent1"/>
                </a:solidFill>
                <a:latin typeface="+mj-lt"/>
                <a:ea typeface="+mj-ea"/>
                <a:cs typeface="+mj-cs"/>
              </a:rPr>
              <a:t>Have you got any other funding support?</a:t>
            </a:r>
            <a:endParaRPr lang="en-US" altLang="en-US" kern="1200" dirty="0">
              <a:solidFill>
                <a:schemeClr val="accent1"/>
              </a:solidFill>
              <a:latin typeface="+mj-lt"/>
              <a:ea typeface="+mj-ea"/>
              <a:cs typeface="+mj-cs"/>
            </a:endParaRPr>
          </a:p>
        </p:txBody>
      </p:sp>
      <p:sp>
        <p:nvSpPr>
          <p:cNvPr id="27651"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rPr>
            </a:fld>
            <a:endParaRPr lang="en-US" altLang="en-US" sz="1600" dirty="0">
              <a:solidFill>
                <a:srgbClr val="FFFFFF"/>
              </a:solidFill>
            </a:endParaRPr>
          </a:p>
        </p:txBody>
      </p:sp>
      <p:sp>
        <p:nvSpPr>
          <p:cNvPr id="27652"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Book Antiqua" panose="02040602050305030304" pitchFamily="18" charset="0"/>
            </a:endParaRPr>
          </a:p>
        </p:txBody>
      </p:sp>
      <p:sp>
        <p:nvSpPr>
          <p:cNvPr id="27654" name="Content Placeholder 2"/>
          <p:cNvSpPr>
            <a:spLocks noGrp="1"/>
          </p:cNvSpPr>
          <p:nvPr>
            <p:ph sz="quarter" idx="1"/>
          </p:nvPr>
        </p:nvSpPr>
        <p:spPr>
          <a:xfrm>
            <a:off x="301625" y="1527175"/>
            <a:ext cx="8504238" cy="4572000"/>
          </a:xfrm>
        </p:spPr>
        <p:txBody>
          <a:bodyPr vert="horz" wrap="square" lIns="91440" tIns="45720" rIns="91440" bIns="45720" anchor="t" anchorCtr="0"/>
          <a:lstStyle/>
          <a:p>
            <a:pPr eaLnBrk="1" hangingPunct="1">
              <a:lnSpc>
                <a:spcPct val="90000"/>
              </a:lnSpc>
              <a:buClr>
                <a:schemeClr val="accent1"/>
              </a:buClr>
              <a:buSzPct val="85000"/>
              <a:buFont typeface="Wingdings" panose="05000000000000000000" charset="0"/>
              <a:buChar char="Ø"/>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RECEIVED SPARK FUNDING </a:t>
            </a:r>
            <a:r>
              <a:rPr lang="en-US" altLang="en-US" sz="24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VIA </a:t>
            </a:r>
            <a:r>
              <a:rPr lang="en-US" altLang="en-US" sz="2400" b="1"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TBI@KEC</a:t>
            </a:r>
            <a:endParaRPr lang="en-US" altLang="en-US" sz="2400" b="1"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indent="457200" eaLnBrk="1" hangingPunct="1">
              <a:lnSpc>
                <a:spcPct val="90000"/>
              </a:lnSpc>
              <a:buClr>
                <a:schemeClr val="accent1"/>
              </a:buClr>
              <a:buSzPct val="85000"/>
              <a:buFont typeface="Wingdings" panose="05000000000000000000" charset="0"/>
              <a:buNone/>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Rs. 34,500/-</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90000"/>
              </a:lnSpc>
              <a:buClr>
                <a:schemeClr val="accent1"/>
              </a:buClr>
              <a:buSzPct val="85000"/>
              <a:buFont typeface="Wingdings" panose="05000000000000000000" charset="0"/>
              <a:buChar char="Ø"/>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RECEIVED CASH PRIZE IN </a:t>
            </a:r>
            <a:r>
              <a:rPr lang="en-US" altLang="en-US" sz="2400" b="1" dirty="0" smtClean="0">
                <a:solidFill>
                  <a:srgbClr val="7030A0"/>
                </a:solidFill>
                <a:latin typeface="Times New Roman" panose="02020603050405020304" pitchFamily="18" charset="0"/>
                <a:ea typeface="MS PGothic" panose="020B0600070205080204" pitchFamily="34" charset="-128"/>
                <a:cs typeface="Times New Roman" panose="02020603050405020304" pitchFamily="18" charset="0"/>
              </a:rPr>
              <a:t>VIT STARTUP CONCLAVE</a:t>
            </a:r>
            <a:endParaRPr lang="en-US" altLang="en-US" sz="2400" b="1" dirty="0" smtClean="0">
              <a:solidFill>
                <a:srgbClr val="7030A0"/>
              </a:solidFill>
              <a:latin typeface="Times New Roman" panose="02020603050405020304" pitchFamily="18" charset="0"/>
              <a:ea typeface="MS PGothic" panose="020B0600070205080204" pitchFamily="34" charset="-128"/>
              <a:cs typeface="Times New Roman" panose="02020603050405020304" pitchFamily="18" charset="0"/>
            </a:endParaRPr>
          </a:p>
          <a:p>
            <a:pPr marL="0" indent="457200" eaLnBrk="1" hangingPunct="1">
              <a:lnSpc>
                <a:spcPct val="90000"/>
              </a:lnSpc>
              <a:buClr>
                <a:schemeClr val="accent1"/>
              </a:buClr>
              <a:buSzPct val="85000"/>
              <a:buFont typeface="Wingdings" panose="05000000000000000000" charset="0"/>
              <a:buNone/>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Rs. 15,000/-</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90000"/>
              </a:lnSpc>
              <a:buFont typeface="Wingdings" panose="05000000000000000000" charset="0"/>
              <a:buChar char="Ø"/>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RECEIVED CASH PRIZE IN </a:t>
            </a:r>
            <a:r>
              <a:rPr lang="en-US" altLang="en-US" sz="2400" b="1" dirty="0" smtClean="0">
                <a:solidFill>
                  <a:srgbClr val="7030A0"/>
                </a:solidFill>
                <a:latin typeface="Times New Roman" panose="02020603050405020304" pitchFamily="18" charset="0"/>
                <a:ea typeface="MS PGothic" panose="020B0600070205080204" pitchFamily="34" charset="-128"/>
                <a:cs typeface="Times New Roman" panose="02020603050405020304" pitchFamily="18" charset="0"/>
              </a:rPr>
              <a:t>THEERKATHAN</a:t>
            </a:r>
            <a:r>
              <a:rPr lang="en-US" altLang="en-US" sz="2400" dirty="0" smtClean="0">
                <a:solidFill>
                  <a:srgbClr val="7030A0"/>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AT STARTUP TN</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marL="0" indent="457200" eaLnBrk="1" hangingPunct="1">
              <a:lnSpc>
                <a:spcPct val="90000"/>
              </a:lnSpc>
              <a:buFont typeface="Wingdings" panose="05000000000000000000" charset="0"/>
              <a:buNone/>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Rs. 5,000/-</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90000"/>
              </a:lnSpc>
              <a:buFont typeface="Wingdings" panose="05000000000000000000" charset="0"/>
              <a:buChar char="Ø"/>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RECEIVED CASH PRIZE IN SIH INTERNAL HACKATHON(2023) AT OUR COLLEGE </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marL="0" indent="457200" eaLnBrk="1" hangingPunct="1">
              <a:lnSpc>
                <a:spcPct val="90000"/>
              </a:lnSpc>
              <a:buFont typeface="Wingdings" panose="05000000000000000000" charset="0"/>
              <a:buNone/>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Rs. 1,500/-</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90000"/>
              </a:lnSpc>
              <a:buClr>
                <a:schemeClr val="accent1"/>
              </a:buClr>
              <a:buSzPct val="85000"/>
              <a:buFont typeface="Wingdings" panose="05000000000000000000" charset="0"/>
              <a:buChar char="Ø"/>
            </a:pPr>
            <a:endParaRPr lang="en-US" altLang="en-US" sz="2400" dirty="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buClr>
                <a:schemeClr val="accent1"/>
              </a:buClr>
              <a:buSzPct val="85000"/>
              <a:buFont typeface="Wingdings" panose="05000000000000000000" charset="0"/>
              <a:buChar char="Ø"/>
            </a:pPr>
            <a:r>
              <a:rPr lang="en-US" altLang="en-US" sz="2400" dirty="0">
                <a:latin typeface="Times New Roman" panose="02020603050405020304" pitchFamily="18" charset="0"/>
                <a:cs typeface="Times New Roman" panose="02020603050405020304" pitchFamily="18" charset="0"/>
              </a:rPr>
              <a:t>Currently having fund of ₹56,000/-</a:t>
            </a: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4"/>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latin typeface="Times New Roman" panose="02020603050405020304" pitchFamily="18" charset="0"/>
                <a:cs typeface="Times New Roman" panose="02020603050405020304" pitchFamily="18" charset="0"/>
              </a:rPr>
            </a:fld>
            <a:endParaRPr lang="en-US" altLang="en-US" sz="1600" dirty="0">
              <a:solidFill>
                <a:srgbClr val="FFFFFF"/>
              </a:solidFill>
              <a:latin typeface="Times New Roman" panose="02020603050405020304" pitchFamily="18" charset="0"/>
              <a:cs typeface="Times New Roman" panose="02020603050405020304" pitchFamily="18" charset="0"/>
            </a:endParaRPr>
          </a:p>
        </p:txBody>
      </p:sp>
      <p:sp>
        <p:nvSpPr>
          <p:cNvPr id="14339" name="Title 1"/>
          <p:cNvSpPr>
            <a:spLocks noGrp="1"/>
          </p:cNvSpPr>
          <p:nvPr>
            <p:ph type="ctrTitle"/>
          </p:nvPr>
        </p:nvSpPr>
        <p:spPr>
          <a:xfrm>
            <a:off x="1447800" y="-152400"/>
            <a:ext cx="6172200" cy="1893888"/>
          </a:xfrm>
        </p:spPr>
        <p:txBody>
          <a:bodyPr vert="horz" wrap="square" lIns="91440" tIns="45720" rIns="91440" bIns="45720" anchor="b" anchorCtr="0"/>
          <a:lstStyle/>
          <a:p>
            <a:pPr eaLnBrk="1" hangingPunct="1">
              <a:buClrTx/>
              <a:buSzTx/>
              <a:buFontTx/>
            </a:pPr>
            <a:r>
              <a:rPr lang="en-US" altLang="en-US" sz="4800" kern="1200" dirty="0">
                <a:latin typeface="Times New Roman" panose="02020603050405020304" pitchFamily="18" charset="0"/>
                <a:ea typeface="MS PGothic" panose="020B0600070205080204" pitchFamily="34" charset="-128"/>
                <a:cs typeface="Times New Roman" panose="02020603050405020304" pitchFamily="18" charset="0"/>
              </a:rPr>
              <a:t>Details </a:t>
            </a:r>
            <a:endParaRPr lang="en-US" altLang="en-US" sz="4800" kern="1200" dirty="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4" name="Subtitle 3"/>
          <p:cNvSpPr>
            <a:spLocks noGrp="1"/>
          </p:cNvSpPr>
          <p:nvPr>
            <p:ph type="subTitle" idx="1"/>
          </p:nvPr>
        </p:nvSpPr>
        <p:spPr>
          <a:xfrm>
            <a:off x="8255" y="1752600"/>
            <a:ext cx="9135745" cy="5265420"/>
          </a:xfrm>
        </p:spPr>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lang="en-US" sz="2000" b="1" dirty="0">
              <a:solidFill>
                <a:schemeClr val="bg1"/>
              </a:solidFill>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Team Lead</a:t>
            </a:r>
            <a:r>
              <a:rPr lang="en-US" sz="2000"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IN" altLang="en-US" sz="2000"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ADHITYA LS                    </a:t>
            </a:r>
            <a:endPar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Team Members:</a:t>
            </a:r>
            <a:r>
              <a:rPr lang="en-IN" alt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US" sz="2000"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ARUVI </a:t>
            </a: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B          </a:t>
            </a:r>
            <a:endParaRPr lang="en-US" sz="2000" b="1" dirty="0">
              <a:solidFill>
                <a:schemeClr val="bg1"/>
              </a:solidFill>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IN" alt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ARAVINDH R    </a:t>
            </a:r>
            <a:endPar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45720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IN" alt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KARTHIK S</a:t>
            </a:r>
            <a:endParaRPr lang="en-IN" alt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45720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IN" alt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SANTHOSH SINGH R</a:t>
            </a: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endPar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US" sz="2000"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US" sz="2000" dirty="0" smtClean="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mn-ea"/>
              </a:rPr>
              <a:t>Technology </a:t>
            </a:r>
            <a:r>
              <a:rPr lang="en-US" sz="20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mn-ea"/>
              </a:rPr>
              <a:t>Readiness Level:  </a:t>
            </a:r>
            <a:r>
              <a:rPr lang="en-US" sz="2000" b="1" dirty="0">
                <a:gradFill>
                  <a:gsLst>
                    <a:gs pos="0">
                      <a:srgbClr val="FE4444"/>
                    </a:gs>
                    <a:gs pos="100000">
                      <a:srgbClr val="832B2B"/>
                    </a:gs>
                  </a:gsLst>
                  <a:lin scaled="0"/>
                </a:gradFill>
                <a:latin typeface="Times New Roman" panose="02020603050405020304" pitchFamily="18" charset="0"/>
                <a:ea typeface="Cambria" panose="02040503050406030204" pitchFamily="18" charset="0"/>
                <a:cs typeface="Times New Roman" panose="02020603050405020304" pitchFamily="18" charset="0"/>
                <a:sym typeface="+mn-ea"/>
              </a:rPr>
              <a:t>TRL --03</a:t>
            </a:r>
            <a:endParaRPr lang="en-US" sz="2000" b="1" dirty="0">
              <a:gradFill>
                <a:gsLst>
                  <a:gs pos="0">
                    <a:srgbClr val="FE4444"/>
                  </a:gs>
                  <a:gs pos="100000">
                    <a:srgbClr val="832B2B"/>
                  </a:gs>
                </a:gsLst>
                <a:lin scaled="0"/>
              </a:gra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lang="en-US" sz="20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mn-ea"/>
              </a:rPr>
              <a:t>Team Mentor with Designation and Department: </a:t>
            </a:r>
            <a:endParaRPr lang="en-US" sz="20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0" algn="ctr"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tx1"/>
                </a:solidFill>
                <a:latin typeface="Times New Roman" panose="02020603050405020304" pitchFamily="18" charset="0"/>
                <a:cs typeface="Times New Roman" panose="02020603050405020304" pitchFamily="18" charset="0"/>
                <a:sym typeface="+mn-ea"/>
              </a:rPr>
              <a:t> </a:t>
            </a:r>
            <a:r>
              <a:rPr lang="en-US" sz="2000" dirty="0" smtClean="0">
                <a:solidFill>
                  <a:schemeClr val="tx1"/>
                </a:solidFill>
                <a:latin typeface="Times New Roman" panose="02020603050405020304" pitchFamily="18" charset="0"/>
                <a:cs typeface="Times New Roman" panose="02020603050405020304" pitchFamily="18" charset="0"/>
                <a:sym typeface="+mn-ea"/>
              </a:rPr>
              <a:t>Dr. P. C.MURUGAN</a:t>
            </a:r>
            <a:r>
              <a:rPr lang="en-IN" altLang="en-US" sz="2000" dirty="0" smtClean="0">
                <a:solidFill>
                  <a:schemeClr val="tx1"/>
                </a:solidFill>
                <a:latin typeface="Times New Roman" panose="02020603050405020304" pitchFamily="18" charset="0"/>
                <a:cs typeface="Times New Roman" panose="02020603050405020304" pitchFamily="18" charset="0"/>
                <a:sym typeface="+mn-ea"/>
              </a:rPr>
              <a:t>/</a:t>
            </a:r>
            <a:r>
              <a:rPr lang="en-US" sz="2000" dirty="0">
                <a:solidFill>
                  <a:schemeClr val="tx1"/>
                </a:solidFill>
                <a:latin typeface="Times New Roman" panose="02020603050405020304" pitchFamily="18" charset="0"/>
                <a:cs typeface="Times New Roman" panose="02020603050405020304" pitchFamily="18" charset="0"/>
                <a:sym typeface="+mn-ea"/>
              </a:rPr>
              <a:t>Ass</a:t>
            </a:r>
            <a:r>
              <a:rPr lang="en-IN" altLang="en-US" sz="2000" dirty="0">
                <a:solidFill>
                  <a:schemeClr val="tx1"/>
                </a:solidFill>
                <a:latin typeface="Times New Roman" panose="02020603050405020304" pitchFamily="18" charset="0"/>
                <a:cs typeface="Times New Roman" panose="02020603050405020304" pitchFamily="18" charset="0"/>
                <a:sym typeface="+mn-ea"/>
              </a:rPr>
              <a:t>ociate</a:t>
            </a:r>
            <a:r>
              <a:rPr lang="en-US" sz="2000" dirty="0">
                <a:solidFill>
                  <a:schemeClr val="tx1"/>
                </a:solidFill>
                <a:latin typeface="Times New Roman" panose="02020603050405020304" pitchFamily="18" charset="0"/>
                <a:cs typeface="Times New Roman" panose="02020603050405020304" pitchFamily="18" charset="0"/>
                <a:sym typeface="+mn-ea"/>
              </a:rPr>
              <a:t> Professor,</a:t>
            </a:r>
            <a:endParaRPr lang="en-US" sz="2000" dirty="0">
              <a:solidFill>
                <a:schemeClr val="tx1"/>
              </a:solidFill>
              <a:latin typeface="Times New Roman" panose="02020603050405020304" pitchFamily="18" charset="0"/>
              <a:cs typeface="Times New Roman" panose="02020603050405020304" pitchFamily="18" charset="0"/>
              <a:sym typeface="+mn-ea"/>
            </a:endParaRPr>
          </a:p>
          <a:p>
            <a:pPr marL="0" marR="0" lvl="0" indent="0" algn="ctr"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IN"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Mr.</a:t>
            </a:r>
            <a:r>
              <a:rPr lang="en-US"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US" sz="2000" dirty="0" err="1">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K.Nithyanandhan</a:t>
            </a:r>
            <a:r>
              <a:rPr lang="en-US"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IN"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 Assistant</a:t>
            </a:r>
            <a:r>
              <a:rPr lang="en-US"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 Professor </a:t>
            </a:r>
            <a:r>
              <a:rPr lang="en-US" sz="2000" dirty="0">
                <a:solidFill>
                  <a:schemeClr val="tx1"/>
                </a:solidFill>
                <a:latin typeface="Times New Roman" panose="02020603050405020304" pitchFamily="18" charset="0"/>
                <a:cs typeface="Times New Roman" panose="02020603050405020304" pitchFamily="18" charset="0"/>
                <a:sym typeface="+mn-ea"/>
              </a:rPr>
              <a:t> </a:t>
            </a:r>
            <a:endParaRPr lang="en-US" sz="2000" b="1" dirty="0">
              <a:solidFill>
                <a:schemeClr val="tx1"/>
              </a:solidFill>
              <a:latin typeface="Times New Roman" panose="02020603050405020304" pitchFamily="18" charset="0"/>
              <a:cs typeface="Times New Roman" panose="02020603050405020304" pitchFamily="18" charset="0"/>
            </a:endParaRPr>
          </a:p>
          <a:p>
            <a:pPr marL="273050" lvl="0" indent="-273050" algn="ctr" fontAlgn="auto">
              <a:spcBef>
                <a:spcPts val="0"/>
              </a:spcBef>
              <a:spcAft>
                <a:spcPts val="0"/>
              </a:spcAft>
            </a:pPr>
            <a:r>
              <a:rPr lang="en-US" sz="2000" dirty="0">
                <a:solidFill>
                  <a:schemeClr val="tx1"/>
                </a:solidFill>
                <a:latin typeface="Times New Roman" panose="02020603050405020304" pitchFamily="18" charset="0"/>
                <a:cs typeface="Times New Roman" panose="02020603050405020304" pitchFamily="18" charset="0"/>
                <a:sym typeface="+mn-ea"/>
              </a:rPr>
              <a:t>Department of Automobile Engineering,</a:t>
            </a:r>
            <a:endParaRPr lang="en-US" sz="2000" b="1" dirty="0">
              <a:solidFill>
                <a:schemeClr val="tx1"/>
              </a:solidFill>
              <a:latin typeface="Times New Roman" panose="02020603050405020304" pitchFamily="18" charset="0"/>
              <a:cs typeface="Times New Roman" panose="02020603050405020304" pitchFamily="18" charset="0"/>
            </a:endParaRPr>
          </a:p>
          <a:p>
            <a:pPr marL="273050" lvl="0" indent="-273050" algn="ctr" fontAlgn="auto">
              <a:spcBef>
                <a:spcPts val="0"/>
              </a:spcBef>
              <a:spcAft>
                <a:spcPts val="0"/>
              </a:spcAft>
            </a:pPr>
            <a:r>
              <a:rPr lang="en-US" sz="2000" dirty="0">
                <a:solidFill>
                  <a:schemeClr val="tx1"/>
                </a:solidFill>
                <a:latin typeface="Times New Roman" panose="02020603050405020304" pitchFamily="18" charset="0"/>
                <a:cs typeface="Times New Roman" panose="02020603050405020304" pitchFamily="18" charset="0"/>
                <a:sym typeface="+mn-ea"/>
              </a:rPr>
              <a:t>Kongu Engineering College, Perundurai</a:t>
            </a:r>
            <a:endParaRPr kumimoji="0" lang="en-US" sz="2000" b="0" i="0" u="none" strike="noStrike" kern="1200" cap="all" spc="25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715674" y="1506408"/>
            <a:ext cx="1600200" cy="3334"/>
          </a:xfrm>
          <a:custGeom>
            <a:avLst/>
            <a:gdLst/>
            <a:ahLst/>
            <a:cxnLst/>
            <a:rect l="l" t="t" r="r" b="b"/>
            <a:pathLst>
              <a:path w="2133600" h="4444">
                <a:moveTo>
                  <a:pt x="0" y="0"/>
                </a:moveTo>
                <a:lnTo>
                  <a:pt x="2133600" y="3937"/>
                </a:lnTo>
              </a:path>
            </a:pathLst>
          </a:custGeom>
          <a:ln w="101600">
            <a:solidFill>
              <a:srgbClr val="7BA654"/>
            </a:solidFill>
          </a:ln>
        </p:spPr>
        <p:txBody>
          <a:bodyPr wrap="square" lIns="0" tIns="0" rIns="0" bIns="0" rtlCol="0"/>
          <a:lstStyle/>
          <a:p>
            <a:endParaRPr sz="100">
              <a:latin typeface="Times New Roman" panose="02020603050405020304" pitchFamily="18" charset="0"/>
              <a:cs typeface="Times New Roman" panose="02020603050405020304" pitchFamily="18" charset="0"/>
            </a:endParaRPr>
          </a:p>
        </p:txBody>
      </p:sp>
      <p:sp>
        <p:nvSpPr>
          <p:cNvPr id="7" name="object 7"/>
          <p:cNvSpPr txBox="1">
            <a:spLocks noGrp="1"/>
          </p:cNvSpPr>
          <p:nvPr>
            <p:ph type="title"/>
          </p:nvPr>
        </p:nvSpPr>
        <p:spPr>
          <a:xfrm>
            <a:off x="609303" y="464185"/>
            <a:ext cx="7649134" cy="563245"/>
          </a:xfrm>
          <a:prstGeom prst="rect">
            <a:avLst/>
          </a:prstGeom>
        </p:spPr>
        <p:txBody>
          <a:bodyPr vert="horz" wrap="square" lIns="0" tIns="9525" rIns="0" bIns="0" rtlCol="0">
            <a:spAutoFit/>
          </a:bodyPr>
          <a:lstStyle/>
          <a:p>
            <a:pPr marL="12700">
              <a:lnSpc>
                <a:spcPct val="100000"/>
              </a:lnSpc>
              <a:spcBef>
                <a:spcPts val="100"/>
              </a:spcBef>
            </a:pPr>
            <a:r>
              <a:rPr lang="en-GB" dirty="0" smtClean="0">
                <a:solidFill>
                  <a:schemeClr val="accen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PROBLEM STATEMENT</a:t>
            </a:r>
            <a:endParaRPr lang="en-GB" dirty="0" smtClean="0">
              <a:solidFill>
                <a:schemeClr val="accen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pic>
        <p:nvPicPr>
          <p:cNvPr id="11" name="Picture 10"/>
          <p:cNvPicPr>
            <a:picLocks noChangeAspect="1"/>
          </p:cNvPicPr>
          <p:nvPr/>
        </p:nvPicPr>
        <p:blipFill rotWithShape="1">
          <a:blip r:embed="rId1">
            <a:extLst>
              <a:ext uri="{28A0092B-C50C-407E-A947-70E740481C1C}">
                <a14:useLocalDpi xmlns:a14="http://schemas.microsoft.com/office/drawing/2010/main" val="0"/>
              </a:ext>
            </a:extLst>
          </a:blip>
          <a:srcRect l="5198" t="11415" r="5388" b="10644"/>
          <a:stretch>
            <a:fillRect/>
          </a:stretch>
        </p:blipFill>
        <p:spPr>
          <a:xfrm>
            <a:off x="609600" y="1540620"/>
            <a:ext cx="7869788" cy="4849985"/>
          </a:xfrm>
          <a:prstGeom prst="rect">
            <a:avLst/>
          </a:prstGeom>
        </p:spPr>
      </p:pic>
      <p:sp>
        <p:nvSpPr>
          <p:cNvPr id="9" name="object 9"/>
          <p:cNvSpPr txBox="1"/>
          <p:nvPr/>
        </p:nvSpPr>
        <p:spPr>
          <a:xfrm>
            <a:off x="719252" y="5593460"/>
            <a:ext cx="82391" cy="136525"/>
          </a:xfrm>
          <a:prstGeom prst="rect">
            <a:avLst/>
          </a:prstGeom>
        </p:spPr>
        <p:txBody>
          <a:bodyPr vert="horz" wrap="square" lIns="0" tIns="9525" rIns="0" bIns="0" rtlCol="0">
            <a:spAutoFit/>
          </a:bodyPr>
          <a:lstStyle/>
          <a:p>
            <a:pPr marL="12700">
              <a:lnSpc>
                <a:spcPct val="100000"/>
              </a:lnSpc>
              <a:spcBef>
                <a:spcPts val="100"/>
              </a:spcBef>
            </a:pPr>
            <a:r>
              <a:rPr sz="825" spc="-40" dirty="0">
                <a:latin typeface="Times New Roman" panose="02020603050405020304" pitchFamily="18" charset="0"/>
                <a:cs typeface="Times New Roman" panose="02020603050405020304" pitchFamily="18" charset="0"/>
              </a:rPr>
              <a:t>2</a:t>
            </a:r>
            <a:endParaRPr sz="825">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6705303" y="76517"/>
            <a:ext cx="1137119" cy="10668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vert="horz" wrap="square" lIns="91440" tIns="45720" rIns="91440" bIns="45720" anchor="b" anchorCtr="0"/>
          <a:lstStyle/>
          <a:p>
            <a:pPr eaLnBrk="1" hangingPunct="1"/>
            <a:r>
              <a:rPr lang="en-US" altLang="en-US" kern="1200" dirty="0">
                <a:solidFill>
                  <a:schemeClr val="accent1"/>
                </a:solidFill>
                <a:latin typeface="Times New Roman" panose="02020603050405020304" pitchFamily="18" charset="0"/>
                <a:cs typeface="Times New Roman" panose="02020603050405020304" pitchFamily="18" charset="0"/>
              </a:rPr>
              <a:t>THE SOLUTION</a:t>
            </a:r>
            <a:endParaRPr lang="en-US" altLang="en-US" kern="1200" dirty="0">
              <a:solidFill>
                <a:schemeClr val="accent1"/>
              </a:solidFill>
              <a:latin typeface="Times New Roman" panose="02020603050405020304" pitchFamily="18" charset="0"/>
              <a:cs typeface="Times New Roman" panose="02020603050405020304" pitchFamily="18" charset="0"/>
            </a:endParaRPr>
          </a:p>
        </p:txBody>
      </p:sp>
      <p:sp>
        <p:nvSpPr>
          <p:cNvPr id="17411"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latin typeface="Times New Roman" panose="02020603050405020304" pitchFamily="18" charset="0"/>
                <a:cs typeface="Times New Roman" panose="02020603050405020304" pitchFamily="18" charset="0"/>
              </a:rPr>
            </a:fld>
            <a:endParaRPr lang="en-US" altLang="en-US" sz="1600" dirty="0">
              <a:solidFill>
                <a:srgbClr val="FFFFFF"/>
              </a:solidFill>
              <a:latin typeface="Times New Roman" panose="02020603050405020304" pitchFamily="18" charset="0"/>
              <a:cs typeface="Times New Roman" panose="02020603050405020304" pitchFamily="18" charset="0"/>
            </a:endParaRPr>
          </a:p>
        </p:txBody>
      </p:sp>
      <p:sp>
        <p:nvSpPr>
          <p:cNvPr id="17413"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Times New Roman" panose="02020603050405020304" pitchFamily="18" charset="0"/>
              <a:cs typeface="Times New Roman" panose="02020603050405020304" pitchFamily="18" charset="0"/>
            </a:endParaRPr>
          </a:p>
        </p:txBody>
      </p:sp>
      <p:sp>
        <p:nvSpPr>
          <p:cNvPr id="218" name="Google Shape;218;p2"/>
          <p:cNvSpPr txBox="1">
            <a:spLocks noGrp="1"/>
          </p:cNvSpPr>
          <p:nvPr/>
        </p:nvSpPr>
        <p:spPr>
          <a:xfrm>
            <a:off x="301625" y="1520826"/>
            <a:ext cx="8613776" cy="4879974"/>
          </a:xfrm>
          <a:prstGeom prst="rect">
            <a:avLst/>
          </a:prstGeom>
          <a:noFill/>
          <a:ln w="9525" cap="flat" cmpd="sng">
            <a:noFill/>
            <a:prstDash val="solid"/>
            <a:round/>
            <a:headEnd type="none" w="sm" len="sm"/>
            <a:tailEnd type="none" w="sm" len="sm"/>
          </a:ln>
        </p:spPr>
        <p:txBody>
          <a:bodyPr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Libre Franklin"/>
                <a:ea typeface="Libre Franklin"/>
                <a:cs typeface="Libre Franklin"/>
                <a:sym typeface="Libre Franklin"/>
              </a:defRPr>
            </a:lvl1pPr>
            <a:lvl2pPr marL="914400" marR="0" lvl="1" indent="-482600" algn="l" rtl="0">
              <a:lnSpc>
                <a:spcPct val="90000"/>
              </a:lnSpc>
              <a:spcBef>
                <a:spcPts val="500"/>
              </a:spcBef>
              <a:spcAft>
                <a:spcPts val="0"/>
              </a:spcAft>
              <a:buClr>
                <a:schemeClr val="dk1"/>
              </a:buClr>
              <a:buSzPts val="4000"/>
              <a:buFont typeface="Arial" panose="020B0604020202020204"/>
              <a:buChar char="•"/>
              <a:defRPr sz="4000" b="0" i="0" u="none" strike="noStrike" cap="none">
                <a:solidFill>
                  <a:schemeClr val="dk1"/>
                </a:solidFill>
                <a:latin typeface="Libre Franklin"/>
                <a:ea typeface="Libre Franklin"/>
                <a:cs typeface="Libre Franklin"/>
                <a:sym typeface="Libre Franklin"/>
              </a:defRPr>
            </a:lvl2pPr>
            <a:lvl3pPr marL="1371600" marR="0" lvl="2" indent="-482600" algn="l" rtl="0">
              <a:lnSpc>
                <a:spcPct val="90000"/>
              </a:lnSpc>
              <a:spcBef>
                <a:spcPts val="500"/>
              </a:spcBef>
              <a:spcAft>
                <a:spcPts val="0"/>
              </a:spcAft>
              <a:buClr>
                <a:schemeClr val="dk1"/>
              </a:buClr>
              <a:buSzPts val="4000"/>
              <a:buFont typeface="Arial" panose="020B0604020202020204"/>
              <a:buChar char="•"/>
              <a:defRPr sz="4000" b="0" i="0" u="none" strike="noStrike" cap="none">
                <a:solidFill>
                  <a:schemeClr val="dk1"/>
                </a:solidFill>
                <a:latin typeface="Libre Franklin"/>
                <a:ea typeface="Libre Franklin"/>
                <a:cs typeface="Libre Franklin"/>
                <a:sym typeface="Libre Franklin"/>
              </a:defRPr>
            </a:lvl3pPr>
            <a:lvl4pPr marL="1828800" marR="0" lvl="3" indent="-482600" algn="l" rtl="0">
              <a:lnSpc>
                <a:spcPct val="90000"/>
              </a:lnSpc>
              <a:spcBef>
                <a:spcPts val="500"/>
              </a:spcBef>
              <a:spcAft>
                <a:spcPts val="0"/>
              </a:spcAft>
              <a:buClr>
                <a:schemeClr val="dk1"/>
              </a:buClr>
              <a:buSzPts val="4000"/>
              <a:buFont typeface="Arial" panose="020B0604020202020204"/>
              <a:buChar char="•"/>
              <a:defRPr sz="4000" b="0" i="0" u="none" strike="noStrike" cap="none">
                <a:solidFill>
                  <a:schemeClr val="dk1"/>
                </a:solidFill>
                <a:latin typeface="Libre Franklin"/>
                <a:ea typeface="Libre Franklin"/>
                <a:cs typeface="Libre Franklin"/>
                <a:sym typeface="Libre Franklin"/>
              </a:defRPr>
            </a:lvl4pPr>
            <a:lvl5pPr marL="2286000" marR="0" lvl="4" indent="-482600" algn="l" rtl="0">
              <a:lnSpc>
                <a:spcPct val="90000"/>
              </a:lnSpc>
              <a:spcBef>
                <a:spcPts val="500"/>
              </a:spcBef>
              <a:spcAft>
                <a:spcPts val="0"/>
              </a:spcAft>
              <a:buClr>
                <a:schemeClr val="dk1"/>
              </a:buClr>
              <a:buSzPts val="4000"/>
              <a:buFont typeface="Arial" panose="020B0604020202020204"/>
              <a:buChar char="•"/>
              <a:defRPr sz="40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9pPr>
          </a:lstStyle>
          <a:p>
            <a:pPr marL="342900" lvl="0" indent="-342900">
              <a:lnSpc>
                <a:spcPct val="150000"/>
              </a:lnSpc>
              <a:spcBef>
                <a:spcPts val="0"/>
              </a:spcBef>
              <a:buClr>
                <a:schemeClr val="lt2"/>
              </a:buClr>
              <a:buSzPts val="1800"/>
              <a:buFont typeface="Arial" panose="020B0604020202020204" pitchFamily="34" charset="0"/>
              <a:buChar char="•"/>
            </a:pPr>
            <a:r>
              <a:rPr lang="en-US" sz="2400" dirty="0" smtClean="0">
                <a:ln w="0"/>
                <a:solidFill>
                  <a:schemeClr val="tx1"/>
                </a:solidFill>
                <a:latin typeface="Times New Roman" panose="02020603050405020304" pitchFamily="18" charset="0"/>
                <a:cs typeface="Times New Roman" panose="02020603050405020304" pitchFamily="18" charset="0"/>
                <a:sym typeface="Franklin Gothic"/>
              </a:rPr>
              <a:t>EV </a:t>
            </a:r>
            <a:r>
              <a:rPr lang="en-US" sz="2400" dirty="0">
                <a:ln w="0"/>
                <a:solidFill>
                  <a:schemeClr val="tx1"/>
                </a:solidFill>
                <a:latin typeface="Times New Roman" panose="02020603050405020304" pitchFamily="18" charset="0"/>
                <a:cs typeface="Times New Roman" panose="02020603050405020304" pitchFamily="18" charset="0"/>
                <a:sym typeface="Franklin Gothic"/>
              </a:rPr>
              <a:t>Battery Thermal Management system using </a:t>
            </a:r>
            <a:r>
              <a:rPr lang="en-US" sz="2400" dirty="0" smtClean="0">
                <a:ln w="0"/>
                <a:solidFill>
                  <a:schemeClr val="tx1"/>
                </a:solidFill>
                <a:latin typeface="Times New Roman" panose="02020603050405020304" pitchFamily="18" charset="0"/>
                <a:cs typeface="Times New Roman" panose="02020603050405020304" pitchFamily="18" charset="0"/>
                <a:sym typeface="Franklin Gothic"/>
              </a:rPr>
              <a:t>Peltier Module</a:t>
            </a:r>
            <a:endParaRPr lang="en-US" sz="2400" b="1" dirty="0" smtClean="0">
              <a:ln w="0"/>
              <a:solidFill>
                <a:schemeClr val="tx1"/>
              </a:solidFill>
              <a:latin typeface="Times New Roman" panose="02020603050405020304" pitchFamily="18" charset="0"/>
              <a:cs typeface="Times New Roman" panose="02020603050405020304" pitchFamily="18" charset="0"/>
              <a:sym typeface="Franklin Gothic"/>
            </a:endParaRPr>
          </a:p>
          <a:p>
            <a:pPr marL="342900" lvl="0" indent="-342900" algn="l" rtl="0">
              <a:lnSpc>
                <a:spcPct val="150000"/>
              </a:lnSpc>
              <a:spcBef>
                <a:spcPts val="0"/>
              </a:spcBef>
              <a:spcAft>
                <a:spcPts val="0"/>
              </a:spcAft>
              <a:buClr>
                <a:schemeClr val="lt2"/>
              </a:buClr>
              <a:buSzPts val="1800"/>
              <a:buFont typeface="Wingdings" panose="05000000000000000000" pitchFamily="2" charset="2"/>
              <a:buChar char="Ø"/>
            </a:pPr>
            <a:r>
              <a:rPr lang="en-US" sz="2400" b="1" dirty="0" smtClean="0">
                <a:ln w="0"/>
                <a:solidFill>
                  <a:schemeClr val="tx1"/>
                </a:solidFill>
                <a:latin typeface="Times New Roman" panose="02020603050405020304" pitchFamily="18" charset="0"/>
                <a:cs typeface="Times New Roman" panose="02020603050405020304" pitchFamily="18" charset="0"/>
              </a:rPr>
              <a:t>System </a:t>
            </a:r>
            <a:r>
              <a:rPr lang="en-US" sz="2400" b="1" dirty="0" smtClean="0">
                <a:ln w="0"/>
                <a:solidFill>
                  <a:schemeClr val="tx1"/>
                </a:solidFill>
                <a:latin typeface="Times New Roman" panose="02020603050405020304" pitchFamily="18" charset="0"/>
                <a:cs typeface="Times New Roman" panose="02020603050405020304" pitchFamily="18" charset="0"/>
              </a:rPr>
              <a:t>specialized for precise maintenance of battery pack optimal temperature</a:t>
            </a:r>
            <a:endParaRPr lang="en-US" sz="2400" b="1" dirty="0" smtClean="0">
              <a:ln w="0"/>
              <a:solidFill>
                <a:schemeClr val="tx1"/>
              </a:solidFill>
              <a:latin typeface="Times New Roman" panose="02020603050405020304" pitchFamily="18" charset="0"/>
              <a:cs typeface="Times New Roman" panose="02020603050405020304" pitchFamily="18" charset="0"/>
            </a:endParaRPr>
          </a:p>
          <a:p>
            <a:pPr marL="342900" lvl="0" indent="-342900" algn="l" rtl="0">
              <a:lnSpc>
                <a:spcPct val="150000"/>
              </a:lnSpc>
              <a:spcBef>
                <a:spcPts val="1000"/>
              </a:spcBef>
              <a:spcAft>
                <a:spcPts val="0"/>
              </a:spcAft>
              <a:buClr>
                <a:schemeClr val="dk1"/>
              </a:buClr>
              <a:buSzPts val="1600"/>
              <a:buFont typeface="Wingdings" panose="05000000000000000000" pitchFamily="2" charset="2"/>
              <a:buChar char="Ø"/>
            </a:pPr>
            <a:r>
              <a:rPr lang="en-US" sz="2400" dirty="0" smtClean="0">
                <a:ln w="0"/>
                <a:solidFill>
                  <a:schemeClr val="tx1"/>
                </a:solidFill>
                <a:latin typeface="Times New Roman" panose="02020603050405020304" pitchFamily="18" charset="0"/>
                <a:cs typeface="Times New Roman" panose="02020603050405020304" pitchFamily="18" charset="0"/>
              </a:rPr>
              <a:t>Using </a:t>
            </a:r>
            <a:r>
              <a:rPr lang="en-US" sz="2400" dirty="0" smtClean="0">
                <a:ln w="0"/>
                <a:solidFill>
                  <a:srgbClr val="FF0000"/>
                </a:solidFill>
                <a:latin typeface="Times New Roman" panose="02020603050405020304" pitchFamily="18" charset="0"/>
                <a:cs typeface="Times New Roman" panose="02020603050405020304" pitchFamily="18" charset="0"/>
              </a:rPr>
              <a:t>peltier module </a:t>
            </a:r>
            <a:r>
              <a:rPr lang="en-US" sz="2400" dirty="0" smtClean="0">
                <a:ln w="0"/>
                <a:solidFill>
                  <a:schemeClr val="tx1"/>
                </a:solidFill>
                <a:latin typeface="Times New Roman" panose="02020603050405020304" pitchFamily="18" charset="0"/>
                <a:cs typeface="Times New Roman" panose="02020603050405020304" pitchFamily="18" charset="0"/>
              </a:rPr>
              <a:t>to maintain EV battery pack optimal temperature </a:t>
            </a:r>
            <a:r>
              <a:rPr lang="en-US" sz="2400" dirty="0" smtClean="0">
                <a:ln w="0"/>
                <a:solidFill>
                  <a:schemeClr val="tx1"/>
                </a:solidFill>
                <a:latin typeface="Times New Roman" panose="02020603050405020304" pitchFamily="18" charset="0"/>
                <a:cs typeface="Times New Roman" panose="02020603050405020304" pitchFamily="18" charset="0"/>
              </a:rPr>
              <a:t>range</a:t>
            </a:r>
            <a:endParaRPr lang="en-US" sz="2400" dirty="0" smtClean="0">
              <a:ln w="0"/>
              <a:solidFill>
                <a:schemeClr val="tx1"/>
              </a:solidFill>
              <a:latin typeface="Times New Roman" panose="02020603050405020304" pitchFamily="18" charset="0"/>
              <a:cs typeface="Times New Roman" panose="02020603050405020304" pitchFamily="18" charset="0"/>
            </a:endParaRPr>
          </a:p>
          <a:p>
            <a:pPr marL="342900" lvl="0" indent="-342900" algn="l" rtl="0">
              <a:lnSpc>
                <a:spcPct val="150000"/>
              </a:lnSpc>
              <a:spcBef>
                <a:spcPts val="1000"/>
              </a:spcBef>
              <a:spcAft>
                <a:spcPts val="0"/>
              </a:spcAft>
              <a:buClr>
                <a:schemeClr val="dk1"/>
              </a:buClr>
              <a:buSzPts val="1600"/>
              <a:buFont typeface="Wingdings" panose="05000000000000000000" pitchFamily="2" charset="2"/>
              <a:buChar char="Ø"/>
            </a:pPr>
            <a:r>
              <a:rPr lang="en-US" sz="2400" dirty="0" smtClean="0">
                <a:ln w="0"/>
                <a:solidFill>
                  <a:schemeClr val="tx1"/>
                </a:solidFill>
                <a:latin typeface="Times New Roman" panose="02020603050405020304" pitchFamily="18" charset="0"/>
                <a:cs typeface="Times New Roman" panose="02020603050405020304" pitchFamily="18" charset="0"/>
              </a:rPr>
              <a:t>Dielectric fluid </a:t>
            </a:r>
            <a:r>
              <a:rPr lang="en-US" sz="2400" dirty="0" smtClean="0">
                <a:ln w="0"/>
                <a:solidFill>
                  <a:srgbClr val="FF0000"/>
                </a:solidFill>
                <a:latin typeface="Times New Roman" panose="02020603050405020304" pitchFamily="18" charset="0"/>
                <a:cs typeface="Times New Roman" panose="02020603050405020304" pitchFamily="18" charset="0"/>
              </a:rPr>
              <a:t>immersion cooling </a:t>
            </a:r>
            <a:r>
              <a:rPr lang="en-US" sz="2400" dirty="0" smtClean="0">
                <a:ln w="0"/>
                <a:solidFill>
                  <a:schemeClr val="tx1"/>
                </a:solidFill>
                <a:latin typeface="Times New Roman" panose="02020603050405020304" pitchFamily="18" charset="0"/>
                <a:cs typeface="Times New Roman" panose="02020603050405020304" pitchFamily="18" charset="0"/>
              </a:rPr>
              <a:t>is employed</a:t>
            </a:r>
            <a:endParaRPr lang="en-US" sz="2400" dirty="0" smtClean="0">
              <a:ln w="0"/>
              <a:solidFill>
                <a:schemeClr val="tx1"/>
              </a:solidFill>
              <a:latin typeface="Times New Roman" panose="02020603050405020304" pitchFamily="18" charset="0"/>
              <a:cs typeface="Times New Roman" panose="02020603050405020304" pitchFamily="18" charset="0"/>
            </a:endParaRPr>
          </a:p>
          <a:p>
            <a:pPr marL="342900" lvl="0" indent="-342900" algn="l" rtl="0">
              <a:lnSpc>
                <a:spcPct val="150000"/>
              </a:lnSpc>
              <a:spcBef>
                <a:spcPts val="1000"/>
              </a:spcBef>
              <a:spcAft>
                <a:spcPts val="0"/>
              </a:spcAft>
              <a:buClr>
                <a:schemeClr val="dk1"/>
              </a:buClr>
              <a:buSzPts val="1600"/>
              <a:buFont typeface="Wingdings" panose="05000000000000000000" pitchFamily="2" charset="2"/>
              <a:buChar char="Ø"/>
            </a:pPr>
            <a:r>
              <a:rPr lang="en-US" sz="2400" dirty="0" smtClean="0">
                <a:ln w="0"/>
                <a:solidFill>
                  <a:schemeClr val="tx1"/>
                </a:solidFill>
                <a:latin typeface="Times New Roman" panose="02020603050405020304" pitchFamily="18" charset="0"/>
                <a:cs typeface="Times New Roman" panose="02020603050405020304" pitchFamily="18" charset="0"/>
              </a:rPr>
              <a:t>Heat </a:t>
            </a:r>
            <a:r>
              <a:rPr lang="en-US" sz="2400" dirty="0" smtClean="0">
                <a:ln w="0"/>
                <a:solidFill>
                  <a:schemeClr val="tx1"/>
                </a:solidFill>
                <a:latin typeface="Times New Roman" panose="02020603050405020304" pitchFamily="18" charset="0"/>
                <a:cs typeface="Times New Roman" panose="02020603050405020304" pitchFamily="18" charset="0"/>
              </a:rPr>
              <a:t>dissipation from peltier chip is done via </a:t>
            </a:r>
            <a:r>
              <a:rPr lang="en-US" sz="2400" dirty="0" smtClean="0">
                <a:ln w="0"/>
                <a:solidFill>
                  <a:srgbClr val="FF0000"/>
                </a:solidFill>
                <a:latin typeface="Times New Roman" panose="02020603050405020304" pitchFamily="18" charset="0"/>
                <a:cs typeface="Times New Roman" panose="02020603050405020304" pitchFamily="18" charset="0"/>
              </a:rPr>
              <a:t>heat pipe assisted heatsink </a:t>
            </a:r>
            <a:r>
              <a:rPr lang="en-US" sz="2400" dirty="0" smtClean="0">
                <a:ln w="0"/>
                <a:solidFill>
                  <a:schemeClr val="tx1"/>
                </a:solidFill>
                <a:latin typeface="Times New Roman" panose="02020603050405020304" pitchFamily="18" charset="0"/>
                <a:cs typeface="Times New Roman" panose="02020603050405020304" pitchFamily="18" charset="0"/>
              </a:rPr>
              <a:t>fitted with blowers</a:t>
            </a:r>
            <a:endParaRPr lang="en-US" sz="2400" dirty="0" smtClean="0">
              <a:ln w="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2648" y="381122"/>
            <a:ext cx="8337812" cy="438581"/>
          </a:xfrm>
        </p:spPr>
        <p:txBody>
          <a:bodyPr>
            <a:normAutofit fontScale="90000"/>
          </a:bodyPr>
          <a:lstStyle/>
          <a:p>
            <a:r>
              <a:rPr lang="en-US" b="1" i="1" dirty="0">
                <a:solidFill>
                  <a:schemeClr val="accent1"/>
                </a:solidFill>
                <a:latin typeface="Times New Roman" panose="02020603050405020304" pitchFamily="18" charset="0"/>
                <a:cs typeface="Times New Roman" panose="02020603050405020304" pitchFamily="18" charset="0"/>
              </a:rPr>
              <a:t>Solution</a:t>
            </a:r>
            <a:endParaRPr lang="en-US" b="1" i="1" dirty="0">
              <a:solidFill>
                <a:schemeClr val="accent1"/>
              </a:solidFill>
              <a:latin typeface="Times New Roman" panose="02020603050405020304" pitchFamily="18" charset="0"/>
              <a:cs typeface="Times New Roman" panose="02020603050405020304" pitchFamily="18" charset="0"/>
            </a:endParaRPr>
          </a:p>
        </p:txBody>
      </p:sp>
      <p:cxnSp>
        <p:nvCxnSpPr>
          <p:cNvPr id="29" name="Connector: Elbow 28"/>
          <p:cNvCxnSpPr/>
          <p:nvPr/>
        </p:nvCxnSpPr>
        <p:spPr>
          <a:xfrm rot="5400000" flipH="1" flipV="1">
            <a:off x="851269" y="1843423"/>
            <a:ext cx="818802" cy="1011345"/>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4853" y="2160107"/>
            <a:ext cx="2152799" cy="1302956"/>
          </a:xfrm>
          <a:prstGeom prst="rect">
            <a:avLst/>
          </a:prstGeom>
        </p:spPr>
      </p:pic>
      <p:pic>
        <p:nvPicPr>
          <p:cNvPr id="6" name="Picture 2" descr="Buy ElecGear M.2 2280 SSD Heatsink, CM-01 Heat Pipe Double Deck Solid  Aluminum Heat Sink Cooler for 80mm PCIe NVMe and SATA M2 SSD Internal Solid  State Drive Memory, Thermal Pads Includ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746" y="2684078"/>
            <a:ext cx="1763702" cy="14091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63" y="2758496"/>
            <a:ext cx="1074666" cy="1725437"/>
          </a:xfrm>
          <a:prstGeom prst="rect">
            <a:avLst/>
          </a:prstGeom>
          <a:ln>
            <a:solidFill>
              <a:srgbClr val="C00000"/>
            </a:solidFill>
          </a:ln>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773" y="4480997"/>
            <a:ext cx="1412189" cy="1001669"/>
          </a:xfrm>
          <a:prstGeom prst="rect">
            <a:avLst/>
          </a:prstGeom>
          <a:ln>
            <a:solidFill>
              <a:srgbClr val="C00000"/>
            </a:solidFill>
          </a:ln>
        </p:spPr>
      </p:pic>
      <p:sp>
        <p:nvSpPr>
          <p:cNvPr id="20" name="TextBox 19"/>
          <p:cNvSpPr txBox="1"/>
          <p:nvPr/>
        </p:nvSpPr>
        <p:spPr>
          <a:xfrm>
            <a:off x="1854155" y="5679187"/>
            <a:ext cx="235585" cy="106680"/>
          </a:xfrm>
          <a:prstGeom prst="rect">
            <a:avLst/>
          </a:prstGeom>
          <a:noFill/>
        </p:spPr>
        <p:txBody>
          <a:bodyPr wrap="none" rtlCol="0">
            <a:spAutoFit/>
          </a:bodyPr>
          <a:lstStyle/>
          <a:p>
            <a:r>
              <a:rPr lang="en-US" sz="100" b="1" i="1" dirty="0">
                <a:latin typeface="Times New Roman" panose="02020603050405020304" pitchFamily="18" charset="0"/>
                <a:cs typeface="Times New Roman" panose="02020603050405020304" pitchFamily="18" charset="0"/>
              </a:rPr>
              <a:t>Heat Pipe</a:t>
            </a:r>
            <a:endParaRPr lang="en-IN" sz="100" b="1" i="1"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7666" y="4402280"/>
            <a:ext cx="1201882" cy="1201882"/>
          </a:xfrm>
          <a:prstGeom prst="rect">
            <a:avLst/>
          </a:prstGeom>
          <a:ln w="19050">
            <a:solidFill>
              <a:srgbClr val="C00000"/>
            </a:solidFill>
          </a:ln>
        </p:spPr>
      </p:pic>
      <p:cxnSp>
        <p:nvCxnSpPr>
          <p:cNvPr id="31" name="Connector: Elbow 30"/>
          <p:cNvCxnSpPr/>
          <p:nvPr/>
        </p:nvCxnSpPr>
        <p:spPr>
          <a:xfrm rot="16200000" flipH="1">
            <a:off x="800213" y="4438716"/>
            <a:ext cx="659453" cy="749885"/>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82962" y="5143385"/>
            <a:ext cx="1676809"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995946" y="4993279"/>
            <a:ext cx="771083"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103203" y="5143385"/>
            <a:ext cx="1074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60" idx="2"/>
          </p:cNvCxnSpPr>
          <p:nvPr/>
        </p:nvCxnSpPr>
        <p:spPr>
          <a:xfrm flipV="1">
            <a:off x="8088185" y="3614006"/>
            <a:ext cx="38100" cy="7867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018003" y="3506795"/>
            <a:ext cx="216535" cy="106680"/>
          </a:xfrm>
          <a:prstGeom prst="rect">
            <a:avLst/>
          </a:prstGeom>
          <a:noFill/>
        </p:spPr>
        <p:txBody>
          <a:bodyPr wrap="none" rtlCol="0">
            <a:spAutoFit/>
          </a:bodyPr>
          <a:lstStyle/>
          <a:p>
            <a:r>
              <a:rPr lang="en-US" sz="100" b="1" i="1" dirty="0">
                <a:solidFill>
                  <a:srgbClr val="00B050"/>
                </a:solidFill>
                <a:latin typeface="Times New Roman" panose="02020603050405020304" pitchFamily="18" charset="0"/>
                <a:cs typeface="Times New Roman" panose="02020603050405020304" pitchFamily="18" charset="0"/>
              </a:rPr>
              <a:t>Result</a:t>
            </a:r>
            <a:endParaRPr lang="en-IN" sz="100" b="1" i="1" dirty="0">
              <a:solidFill>
                <a:srgbClr val="00B050"/>
              </a:solidFill>
              <a:latin typeface="Times New Roman" panose="02020603050405020304" pitchFamily="18" charset="0"/>
              <a:cs typeface="Times New Roman" panose="02020603050405020304" pitchFamily="18" charset="0"/>
            </a:endParaRPr>
          </a:p>
        </p:txBody>
      </p:sp>
      <p:cxnSp>
        <p:nvCxnSpPr>
          <p:cNvPr id="70" name="Connector: Elbow 69"/>
          <p:cNvCxnSpPr/>
          <p:nvPr/>
        </p:nvCxnSpPr>
        <p:spPr>
          <a:xfrm flipV="1">
            <a:off x="5181600" y="3111500"/>
            <a:ext cx="2811145" cy="546100"/>
          </a:xfrm>
          <a:prstGeom prst="bentConnector3">
            <a:avLst>
              <a:gd name="adj1" fmla="val 9774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659771" y="4438390"/>
            <a:ext cx="1443432" cy="12008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 dirty="0"/>
          </a:p>
        </p:txBody>
      </p:sp>
      <p:pic>
        <p:nvPicPr>
          <p:cNvPr id="34" name="Picture 33"/>
          <p:cNvPicPr>
            <a:picLocks noChangeAspect="1"/>
          </p:cNvPicPr>
          <p:nvPr/>
        </p:nvPicPr>
        <p:blipFill rotWithShape="1">
          <a:blip r:embed="rId6" cstate="print">
            <a:extLst>
              <a:ext uri="{28A0092B-C50C-407E-A947-70E740481C1C}">
                <a14:useLocalDpi xmlns:a14="http://schemas.microsoft.com/office/drawing/2010/main" val="0"/>
              </a:ext>
            </a:extLst>
          </a:blip>
          <a:srcRect t="9002" b="7735"/>
          <a:stretch>
            <a:fillRect/>
          </a:stretch>
        </p:blipFill>
        <p:spPr>
          <a:xfrm>
            <a:off x="4672139" y="4478354"/>
            <a:ext cx="1412189" cy="1148285"/>
          </a:xfrm>
          <a:prstGeom prst="snip2SameRect">
            <a:avLst/>
          </a:prstGeom>
        </p:spPr>
      </p:pic>
      <p:pic>
        <p:nvPicPr>
          <p:cNvPr id="18" name="Picture 17"/>
          <p:cNvPicPr>
            <a:picLocks noChangeAspect="1"/>
          </p:cNvPicPr>
          <p:nvPr/>
        </p:nvPicPr>
        <p:blipFill>
          <a:blip r:embed="rId7"/>
          <a:stretch>
            <a:fillRect/>
          </a:stretch>
        </p:blipFill>
        <p:spPr>
          <a:xfrm>
            <a:off x="4773886" y="1446361"/>
            <a:ext cx="1239846" cy="858647"/>
          </a:xfrm>
          <a:prstGeom prst="rect">
            <a:avLst/>
          </a:prstGeom>
          <a:effectLst>
            <a:outerShdw blurRad="50800" dist="38100" dir="8100000" algn="tr" rotWithShape="0">
              <a:prstClr val="black">
                <a:alpha val="40000"/>
              </a:prstClr>
            </a:outerShdw>
          </a:effectLst>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66342" y="1338752"/>
            <a:ext cx="1562447" cy="1201882"/>
          </a:xfrm>
          <a:prstGeom prst="rect">
            <a:avLst/>
          </a:prstGeom>
        </p:spPr>
      </p:pic>
      <p:sp>
        <p:nvSpPr>
          <p:cNvPr id="27" name="TextBox 26"/>
          <p:cNvSpPr txBox="1"/>
          <p:nvPr/>
        </p:nvSpPr>
        <p:spPr>
          <a:xfrm>
            <a:off x="4754691" y="2368719"/>
            <a:ext cx="267335" cy="106680"/>
          </a:xfrm>
          <a:prstGeom prst="rect">
            <a:avLst/>
          </a:prstGeom>
          <a:noFill/>
        </p:spPr>
        <p:txBody>
          <a:bodyPr wrap="none" rtlCol="0">
            <a:spAutoFit/>
          </a:bodyPr>
          <a:lstStyle/>
          <a:p>
            <a:r>
              <a:rPr lang="en-US" sz="100" b="1" i="1" dirty="0">
                <a:latin typeface="Times New Roman" panose="02020603050405020304" pitchFamily="18" charset="0"/>
                <a:cs typeface="Times New Roman" panose="02020603050405020304" pitchFamily="18" charset="0"/>
              </a:rPr>
              <a:t>Control Module</a:t>
            </a:r>
            <a:endParaRPr lang="en-IN" sz="100" b="1" i="1" dirty="0">
              <a:latin typeface="Times New Roman" panose="02020603050405020304" pitchFamily="18" charset="0"/>
              <a:cs typeface="Times New Roman" panose="02020603050405020304" pitchFamily="18" charset="0"/>
            </a:endParaRPr>
          </a:p>
        </p:txBody>
      </p:sp>
      <p:cxnSp>
        <p:nvCxnSpPr>
          <p:cNvPr id="36" name="Straight Arrow Connector 35"/>
          <p:cNvCxnSpPr/>
          <p:nvPr/>
        </p:nvCxnSpPr>
        <p:spPr>
          <a:xfrm>
            <a:off x="3333747" y="1853778"/>
            <a:ext cx="1440140" cy="2190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p:cNvCxnSpPr>
            <a:endCxn id="66" idx="2"/>
          </p:cNvCxnSpPr>
          <p:nvPr/>
        </p:nvCxnSpPr>
        <p:spPr>
          <a:xfrm rot="16200000" flipV="1">
            <a:off x="5372025" y="1484450"/>
            <a:ext cx="526829" cy="513479"/>
          </a:xfrm>
          <a:prstGeom prst="bent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65" idx="2"/>
          </p:cNvCxnSpPr>
          <p:nvPr/>
        </p:nvCxnSpPr>
        <p:spPr>
          <a:xfrm flipV="1">
            <a:off x="6852732" y="1801003"/>
            <a:ext cx="0" cy="33301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7195676" y="1839377"/>
            <a:ext cx="0" cy="33301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p:cNvCxnSpPr>
            <a:stCxn id="18" idx="3"/>
            <a:endCxn id="34" idx="0"/>
          </p:cNvCxnSpPr>
          <p:nvPr/>
        </p:nvCxnSpPr>
        <p:spPr>
          <a:xfrm>
            <a:off x="6013732" y="1875685"/>
            <a:ext cx="70596" cy="3176812"/>
          </a:xfrm>
          <a:prstGeom prst="bentConnector3">
            <a:avLst>
              <a:gd name="adj1" fmla="val 55675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64"/>
          <p:cNvSpPr txBox="1"/>
          <p:nvPr/>
        </p:nvSpPr>
        <p:spPr>
          <a:xfrm>
            <a:off x="6934210" y="1438068"/>
            <a:ext cx="646331" cy="369332"/>
          </a:xfrm>
          <a:prstGeom prst="rect">
            <a:avLst/>
          </a:prstGeom>
          <a:noFill/>
        </p:spPr>
        <p:txBody>
          <a:bodyPr wrap="none" rtlCol="0">
            <a:spAutoFit/>
          </a:bodyPr>
          <a:p>
            <a:r>
              <a:rPr lang="en-US" b="1" i="1" dirty="0">
                <a:solidFill>
                  <a:srgbClr val="FF0000"/>
                </a:solidFill>
                <a:latin typeface="Times New Roman" panose="02020603050405020304" pitchFamily="18" charset="0"/>
                <a:cs typeface="Times New Roman" panose="02020603050405020304" pitchFamily="18" charset="0"/>
              </a:rPr>
              <a:t>Heat</a:t>
            </a:r>
            <a:endParaRPr lang="en-IN" b="1" i="1" dirty="0">
              <a:solidFill>
                <a:srgbClr val="FF0000"/>
              </a:solidFill>
              <a:latin typeface="Times New Roman" panose="02020603050405020304" pitchFamily="18" charset="0"/>
              <a:cs typeface="Times New Roman" panose="02020603050405020304" pitchFamily="18" charset="0"/>
            </a:endParaRPr>
          </a:p>
        </p:txBody>
      </p:sp>
      <p:sp>
        <p:nvSpPr>
          <p:cNvPr id="4" name="TextBox 65"/>
          <p:cNvSpPr txBox="1"/>
          <p:nvPr/>
        </p:nvSpPr>
        <p:spPr>
          <a:xfrm>
            <a:off x="7467300" y="1144827"/>
            <a:ext cx="1653535" cy="923330"/>
          </a:xfrm>
          <a:prstGeom prst="rect">
            <a:avLst/>
          </a:prstGeom>
          <a:noFill/>
        </p:spPr>
        <p:txBody>
          <a:bodyPr wrap="square" rtlCol="0">
            <a:spAutoFit/>
          </a:bodyPr>
          <a:p>
            <a:pPr algn="ctr"/>
            <a:r>
              <a:rPr lang="en-US" b="1" i="1" dirty="0">
                <a:solidFill>
                  <a:srgbClr val="00B050"/>
                </a:solidFill>
                <a:latin typeface="Times New Roman" panose="02020603050405020304" pitchFamily="18" charset="0"/>
                <a:cs typeface="Times New Roman" panose="02020603050405020304" pitchFamily="18" charset="0"/>
              </a:rPr>
              <a:t>Heat Removed From Battery Pack</a:t>
            </a:r>
            <a:endParaRPr lang="en-IN" b="1" i="1" dirty="0">
              <a:solidFill>
                <a:srgbClr val="00B050"/>
              </a:solidFill>
              <a:latin typeface="Times New Roman" panose="02020603050405020304" pitchFamily="18" charset="0"/>
              <a:cs typeface="Times New Roman" panose="02020603050405020304" pitchFamily="18" charset="0"/>
            </a:endParaRPr>
          </a:p>
        </p:txBody>
      </p:sp>
      <p:sp>
        <p:nvSpPr>
          <p:cNvPr id="8" name="TextBox 84"/>
          <p:cNvSpPr txBox="1"/>
          <p:nvPr/>
        </p:nvSpPr>
        <p:spPr>
          <a:xfrm>
            <a:off x="6507308" y="1443815"/>
            <a:ext cx="569387" cy="369332"/>
          </a:xfrm>
          <a:prstGeom prst="rect">
            <a:avLst/>
          </a:prstGeom>
          <a:noFill/>
        </p:spPr>
        <p:txBody>
          <a:bodyPr wrap="none" rtlCol="0">
            <a:spAutoFit/>
          </a:bodyPr>
          <a:p>
            <a:r>
              <a:rPr lang="en-US" b="1" i="1" dirty="0">
                <a:solidFill>
                  <a:srgbClr val="7030A0"/>
                </a:solidFill>
                <a:latin typeface="Times New Roman" panose="02020603050405020304" pitchFamily="18" charset="0"/>
                <a:cs typeface="Times New Roman" panose="02020603050405020304" pitchFamily="18" charset="0"/>
              </a:rPr>
              <a:t>Cell</a:t>
            </a:r>
            <a:endParaRPr lang="en-IN" b="1" i="1" dirty="0">
              <a:solidFill>
                <a:srgbClr val="7030A0"/>
              </a:solidFill>
              <a:latin typeface="Times New Roman" panose="02020603050405020304" pitchFamily="18" charset="0"/>
              <a:cs typeface="Times New Roman" panose="02020603050405020304" pitchFamily="18" charset="0"/>
            </a:endParaRPr>
          </a:p>
        </p:txBody>
      </p:sp>
      <p:sp>
        <p:nvSpPr>
          <p:cNvPr id="12" name="TextBox 6"/>
          <p:cNvSpPr txBox="1"/>
          <p:nvPr/>
        </p:nvSpPr>
        <p:spPr>
          <a:xfrm>
            <a:off x="2742582" y="4114591"/>
            <a:ext cx="2896947" cy="369332"/>
          </a:xfrm>
          <a:prstGeom prst="rect">
            <a:avLst/>
          </a:prstGeom>
          <a:noFill/>
        </p:spPr>
        <p:txBody>
          <a:bodyPr wrap="none" rtlCol="0">
            <a:spAutoFit/>
          </a:bodyPr>
          <a:p>
            <a:r>
              <a:rPr lang="en-US" b="1" i="1" dirty="0">
                <a:latin typeface="Times New Roman" panose="02020603050405020304" pitchFamily="18" charset="0"/>
                <a:cs typeface="Times New Roman" panose="02020603050405020304" pitchFamily="18" charset="0"/>
              </a:rPr>
              <a:t>Heat Pipe Integrated System</a:t>
            </a:r>
            <a:endParaRPr lang="en-IN" b="1" i="1" dirty="0">
              <a:latin typeface="Times New Roman" panose="02020603050405020304" pitchFamily="18" charset="0"/>
              <a:cs typeface="Times New Roman" panose="02020603050405020304" pitchFamily="18" charset="0"/>
            </a:endParaRPr>
          </a:p>
        </p:txBody>
      </p:sp>
      <p:sp>
        <p:nvSpPr>
          <p:cNvPr id="13" name="TextBox 10"/>
          <p:cNvSpPr txBox="1"/>
          <p:nvPr/>
        </p:nvSpPr>
        <p:spPr>
          <a:xfrm>
            <a:off x="1219200" y="3427095"/>
            <a:ext cx="1645285" cy="645160"/>
          </a:xfrm>
          <a:prstGeom prst="rect">
            <a:avLst/>
          </a:prstGeom>
          <a:noFill/>
        </p:spPr>
        <p:txBody>
          <a:bodyPr wrap="square" rtlCol="0">
            <a:spAutoFit/>
          </a:bodyPr>
          <a:p>
            <a:pPr algn="ctr"/>
            <a:r>
              <a:rPr lang="en-US" b="1" i="1" dirty="0">
                <a:solidFill>
                  <a:srgbClr val="FF0000"/>
                </a:solidFill>
                <a:latin typeface="Times New Roman" panose="02020603050405020304" pitchFamily="18" charset="0"/>
                <a:cs typeface="Times New Roman" panose="02020603050405020304" pitchFamily="18" charset="0"/>
              </a:rPr>
              <a:t>Heat From the Cell</a:t>
            </a:r>
            <a:endParaRPr lang="en-IN" b="1" i="1" dirty="0">
              <a:solidFill>
                <a:srgbClr val="FF0000"/>
              </a:solidFill>
              <a:latin typeface="Times New Roman" panose="02020603050405020304" pitchFamily="18" charset="0"/>
              <a:cs typeface="Times New Roman" panose="02020603050405020304" pitchFamily="18" charset="0"/>
            </a:endParaRPr>
          </a:p>
        </p:txBody>
      </p:sp>
      <p:sp>
        <p:nvSpPr>
          <p:cNvPr id="14" name="TextBox 18"/>
          <p:cNvSpPr txBox="1"/>
          <p:nvPr/>
        </p:nvSpPr>
        <p:spPr>
          <a:xfrm>
            <a:off x="4343445" y="5638674"/>
            <a:ext cx="2460813" cy="369332"/>
          </a:xfrm>
          <a:prstGeom prst="rect">
            <a:avLst/>
          </a:prstGeom>
          <a:noFill/>
        </p:spPr>
        <p:txBody>
          <a:bodyPr wrap="square" rtlCol="0">
            <a:spAutoFit/>
          </a:bodyPr>
          <a:p>
            <a:r>
              <a:rPr lang="en-US" b="1" i="1" dirty="0">
                <a:latin typeface="Times New Roman" panose="02020603050405020304" pitchFamily="18" charset="0"/>
                <a:cs typeface="Times New Roman" panose="02020603050405020304" pitchFamily="18" charset="0"/>
              </a:rPr>
              <a:t>Peltier cooling system</a:t>
            </a:r>
            <a:endParaRPr lang="en-IN" b="1" i="1" dirty="0">
              <a:latin typeface="Times New Roman" panose="02020603050405020304" pitchFamily="18" charset="0"/>
              <a:cs typeface="Times New Roman" panose="02020603050405020304" pitchFamily="18" charset="0"/>
            </a:endParaRPr>
          </a:p>
        </p:txBody>
      </p:sp>
      <p:sp>
        <p:nvSpPr>
          <p:cNvPr id="16" name="TextBox 19"/>
          <p:cNvSpPr txBox="1"/>
          <p:nvPr/>
        </p:nvSpPr>
        <p:spPr>
          <a:xfrm>
            <a:off x="1752752" y="5943474"/>
            <a:ext cx="1127232" cy="369332"/>
          </a:xfrm>
          <a:prstGeom prst="rect">
            <a:avLst/>
          </a:prstGeom>
          <a:noFill/>
        </p:spPr>
        <p:txBody>
          <a:bodyPr wrap="none" rtlCol="0">
            <a:spAutoFit/>
          </a:bodyPr>
          <a:p>
            <a:r>
              <a:rPr lang="en-US" b="1" i="1" dirty="0">
                <a:latin typeface="Times New Roman" panose="02020603050405020304" pitchFamily="18" charset="0"/>
                <a:cs typeface="Times New Roman" panose="02020603050405020304" pitchFamily="18" charset="0"/>
              </a:rPr>
              <a:t>Heat Pipe</a:t>
            </a:r>
            <a:endParaRPr lang="en-IN" b="1" i="1" dirty="0">
              <a:latin typeface="Times New Roman" panose="02020603050405020304" pitchFamily="18" charset="0"/>
              <a:cs typeface="Times New Roman" panose="02020603050405020304" pitchFamily="18" charset="0"/>
            </a:endParaRPr>
          </a:p>
        </p:txBody>
      </p:sp>
      <p:sp>
        <p:nvSpPr>
          <p:cNvPr id="17" name="TextBox 25"/>
          <p:cNvSpPr txBox="1"/>
          <p:nvPr/>
        </p:nvSpPr>
        <p:spPr>
          <a:xfrm>
            <a:off x="1494734" y="991490"/>
            <a:ext cx="2106346" cy="369332"/>
          </a:xfrm>
          <a:prstGeom prst="rect">
            <a:avLst/>
          </a:prstGeom>
          <a:noFill/>
        </p:spPr>
        <p:txBody>
          <a:bodyPr wrap="none" rtlCol="0">
            <a:spAutoFit/>
          </a:bodyPr>
          <a:p>
            <a:r>
              <a:rPr lang="en-US" b="1" i="1" dirty="0">
                <a:latin typeface="Times New Roman" panose="02020603050405020304" pitchFamily="18" charset="0"/>
                <a:cs typeface="Times New Roman" panose="02020603050405020304" pitchFamily="18" charset="0"/>
              </a:rPr>
              <a:t>Temperature Sensor</a:t>
            </a:r>
            <a:endParaRPr lang="en-IN" b="1" i="1" dirty="0">
              <a:latin typeface="Times New Roman" panose="02020603050405020304" pitchFamily="18" charset="0"/>
              <a:cs typeface="Times New Roman" panose="02020603050405020304" pitchFamily="18" charset="0"/>
            </a:endParaRPr>
          </a:p>
        </p:txBody>
      </p:sp>
      <p:sp>
        <p:nvSpPr>
          <p:cNvPr id="21" name="TextBox 59"/>
          <p:cNvSpPr txBox="1"/>
          <p:nvPr/>
        </p:nvSpPr>
        <p:spPr>
          <a:xfrm>
            <a:off x="7204521" y="3833081"/>
            <a:ext cx="787395" cy="369332"/>
          </a:xfrm>
          <a:prstGeom prst="rect">
            <a:avLst/>
          </a:prstGeom>
          <a:noFill/>
        </p:spPr>
        <p:txBody>
          <a:bodyPr wrap="none" rtlCol="0">
            <a:spAutoFit/>
          </a:bodyPr>
          <a:p>
            <a:r>
              <a:rPr lang="en-US" b="1" i="1" dirty="0">
                <a:solidFill>
                  <a:srgbClr val="00B050"/>
                </a:solidFill>
                <a:latin typeface="Times New Roman" panose="02020603050405020304" pitchFamily="18" charset="0"/>
                <a:cs typeface="Times New Roman" panose="02020603050405020304" pitchFamily="18" charset="0"/>
              </a:rPr>
              <a:t>Result</a:t>
            </a:r>
            <a:endParaRPr lang="en-IN" b="1" i="1" dirty="0">
              <a:solidFill>
                <a:srgbClr val="00B050"/>
              </a:solidFill>
              <a:latin typeface="Times New Roman" panose="02020603050405020304" pitchFamily="18" charset="0"/>
              <a:cs typeface="Times New Roman" panose="02020603050405020304" pitchFamily="18" charset="0"/>
            </a:endParaRPr>
          </a:p>
        </p:txBody>
      </p:sp>
      <p:sp>
        <p:nvSpPr>
          <p:cNvPr id="23" name="TextBox 26"/>
          <p:cNvSpPr txBox="1"/>
          <p:nvPr/>
        </p:nvSpPr>
        <p:spPr>
          <a:xfrm>
            <a:off x="4495548" y="1064062"/>
            <a:ext cx="1704313" cy="369332"/>
          </a:xfrm>
          <a:prstGeom prst="rect">
            <a:avLst/>
          </a:prstGeom>
          <a:noFill/>
        </p:spPr>
        <p:txBody>
          <a:bodyPr wrap="none" rtlCol="0">
            <a:spAutoFit/>
          </a:bodyPr>
          <a:p>
            <a:r>
              <a:rPr lang="en-US" b="1" i="1" dirty="0">
                <a:latin typeface="Times New Roman" panose="02020603050405020304" pitchFamily="18" charset="0"/>
                <a:cs typeface="Times New Roman" panose="02020603050405020304" pitchFamily="18" charset="0"/>
              </a:rPr>
              <a:t>Control Module</a:t>
            </a:r>
            <a:endParaRPr lang="en-IN" b="1"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vert="horz" wrap="square" lIns="91440" tIns="45720" rIns="91440" bIns="45720" anchor="b" anchorCtr="0"/>
          <a:lstStyle/>
          <a:p>
            <a:pPr eaLnBrk="1" hangingPunct="1"/>
            <a:r>
              <a:rPr lang="en-US" altLang="en-US" kern="1200" dirty="0">
                <a:solidFill>
                  <a:schemeClr val="accent1"/>
                </a:solidFill>
                <a:latin typeface="+mj-lt"/>
                <a:ea typeface="+mj-ea"/>
                <a:cs typeface="+mj-cs"/>
              </a:rPr>
              <a:t>Flowchart/ Product workflow</a:t>
            </a:r>
            <a:endParaRPr lang="en-US" altLang="en-US" kern="1200" dirty="0">
              <a:solidFill>
                <a:schemeClr val="accent1"/>
              </a:solidFill>
              <a:latin typeface="+mj-lt"/>
              <a:ea typeface="+mj-ea"/>
              <a:cs typeface="+mj-cs"/>
            </a:endParaRPr>
          </a:p>
        </p:txBody>
      </p:sp>
      <p:sp>
        <p:nvSpPr>
          <p:cNvPr id="18435"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rPr>
            </a:fld>
            <a:endParaRPr lang="en-US" altLang="en-US" sz="1600" dirty="0">
              <a:solidFill>
                <a:srgbClr val="FFFFFF"/>
              </a:solidFill>
            </a:endParaRPr>
          </a:p>
        </p:txBody>
      </p:sp>
      <p:sp>
        <p:nvSpPr>
          <p:cNvPr id="18437"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Book Antiqua" panose="02040602050305030304" pitchFamily="18" charset="0"/>
            </a:endParaRPr>
          </a:p>
        </p:txBody>
      </p: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4040" y="1087755"/>
            <a:ext cx="3375025" cy="53282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smtClean="0">
                <a:solidFill>
                  <a:schemeClr val="accent1"/>
                </a:solidFill>
                <a:latin typeface="Times New Roman" panose="02020603050405020304" pitchFamily="18" charset="0"/>
                <a:cs typeface="Times New Roman" panose="02020603050405020304" pitchFamily="18" charset="0"/>
              </a:rPr>
              <a:t>Customer Segment</a:t>
            </a:r>
            <a:endParaRPr lang="en-US" altLang="en-US" dirty="0" smtClean="0">
              <a:solidFill>
                <a:schemeClr val="accent1"/>
              </a:solidFill>
              <a:latin typeface="Times New Roman" panose="02020603050405020304" pitchFamily="18" charset="0"/>
              <a:cs typeface="Times New Roman" panose="02020603050405020304" pitchFamily="18" charset="0"/>
            </a:endParaRPr>
          </a:p>
        </p:txBody>
      </p:sp>
      <p:sp>
        <p:nvSpPr>
          <p:cNvPr id="17412" name="Content Placeholder 2"/>
          <p:cNvSpPr>
            <a:spLocks noGrp="1"/>
          </p:cNvSpPr>
          <p:nvPr>
            <p:ph sz="quarter" idx="1"/>
          </p:nvPr>
        </p:nvSpPr>
        <p:spPr>
          <a:xfrm>
            <a:off x="301625" y="1527175"/>
            <a:ext cx="8504238" cy="4873625"/>
          </a:xfrm>
        </p:spPr>
        <p:txBody>
          <a:bodyPr/>
          <a:lstStyle/>
          <a:p>
            <a:pPr marL="273050" lvl="1" eaLnBrk="1" hangingPunct="1">
              <a:lnSpc>
                <a:spcPct val="90000"/>
              </a:lnSpc>
              <a:buClr>
                <a:schemeClr val="accent1"/>
              </a:buClr>
              <a:buSzPct val="85000"/>
              <a:buFont typeface="Wingdings" panose="05000000000000000000" pitchFamily="2" charset="2"/>
              <a:buChar char="Ø"/>
              <a:defRPr/>
            </a:pPr>
            <a:r>
              <a:rPr lang="en-US" altLang="en-US" sz="27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Who is facing the problem that you are solving</a:t>
            </a:r>
            <a:r>
              <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a:t>
            </a:r>
            <a:endPar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eaLnBrk="1" hangingPunct="1">
              <a:lnSpc>
                <a:spcPct val="90000"/>
              </a:lnSpc>
              <a:buClr>
                <a:schemeClr val="accent1"/>
              </a:buClr>
              <a:buSzPct val="85000"/>
              <a:buNone/>
              <a:defRPr/>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	EV owners</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eaLnBrk="1" hangingPunct="1">
              <a:lnSpc>
                <a:spcPct val="90000"/>
              </a:lnSpc>
              <a:buClr>
                <a:schemeClr val="accent1"/>
              </a:buClr>
              <a:buSzPct val="85000"/>
              <a:buFont typeface="Wingdings" panose="05000000000000000000" pitchFamily="2" charset="2"/>
              <a:buChar char="Ø"/>
              <a:defRPr/>
            </a:pPr>
            <a:r>
              <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Who </a:t>
            </a:r>
            <a:r>
              <a:rPr lang="en-US" altLang="en-US" sz="27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is your target customer / Sector</a:t>
            </a:r>
            <a:r>
              <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a:t>
            </a:r>
            <a:endPar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eaLnBrk="1" hangingPunct="1">
              <a:lnSpc>
                <a:spcPct val="90000"/>
              </a:lnSpc>
              <a:buClr>
                <a:schemeClr val="accent1"/>
              </a:buClr>
              <a:buSzPct val="85000"/>
              <a:buNone/>
              <a:defRPr/>
            </a:pPr>
            <a:r>
              <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	EV battery pack manufacturers</a:t>
            </a:r>
            <a:endParaRPr lang="en-US" altLang="en-US" sz="27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eaLnBrk="1" hangingPunct="1">
              <a:lnSpc>
                <a:spcPct val="90000"/>
              </a:lnSpc>
              <a:buClr>
                <a:schemeClr val="accent1"/>
              </a:buClr>
              <a:buSzPct val="85000"/>
              <a:buFont typeface="Wingdings" panose="05000000000000000000" pitchFamily="2" charset="2"/>
              <a:buChar char="Ø"/>
              <a:defRPr/>
            </a:pPr>
            <a:r>
              <a:rPr lang="en-US" altLang="en-US" sz="28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What </a:t>
            </a:r>
            <a:r>
              <a:rPr lang="en-US" altLang="en-US" sz="28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type of business is it? </a:t>
            </a:r>
            <a:endParaRPr lang="en-US" altLang="en-US" sz="28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eaLnBrk="1" hangingPunct="1">
              <a:lnSpc>
                <a:spcPct val="90000"/>
              </a:lnSpc>
              <a:buClr>
                <a:schemeClr val="accent1"/>
              </a:buClr>
              <a:buSzPct val="85000"/>
              <a:buNone/>
              <a:defRPr/>
            </a:pPr>
            <a:r>
              <a:rPr lang="en-US" altLang="en-US" sz="28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	B2B</a:t>
            </a:r>
            <a:endParaRPr lang="en-US" altLang="en-US" sz="28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eaLnBrk="1" hangingPunct="1">
              <a:lnSpc>
                <a:spcPct val="90000"/>
              </a:lnSpc>
              <a:buClr>
                <a:schemeClr val="accent1"/>
              </a:buClr>
              <a:buSzPct val="85000"/>
              <a:buFont typeface="Wingdings" panose="05000000000000000000" pitchFamily="2" charset="2"/>
              <a:buNone/>
              <a:defRPr/>
            </a:pPr>
            <a:r>
              <a:rPr lang="en-US" altLang="en-US" sz="180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     </a:t>
            </a:r>
            <a:endParaRPr lang="en-US" altLang="en-US" sz="27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defRPr/>
            </a:pPr>
            <a:endParaRPr lang="en-US" altLang="en-US" sz="4000" dirty="0">
              <a:latin typeface="Times New Roman" panose="02020603050405020304" pitchFamily="18" charset="0"/>
              <a:cs typeface="Times New Roman" panose="02020603050405020304" pitchFamily="18" charset="0"/>
            </a:endParaRPr>
          </a:p>
          <a:p>
            <a:pPr eaLnBrk="1" hangingPunct="1">
              <a:defRPr/>
            </a:pPr>
            <a:endParaRPr lang="en-US" altLang="en-US" sz="4000" dirty="0">
              <a:latin typeface="Times New Roman" panose="02020603050405020304" pitchFamily="18" charset="0"/>
              <a:cs typeface="Times New Roman" panose="02020603050405020304" pitchFamily="18" charset="0"/>
            </a:endParaRPr>
          </a:p>
        </p:txBody>
      </p:sp>
      <p:sp>
        <p:nvSpPr>
          <p:cNvPr id="20485" name="Date Placeholder 3"/>
          <p:cNvSpPr txBox="1"/>
          <p:nvPr/>
        </p:nvSpPr>
        <p:spPr bwMode="auto">
          <a:xfrm>
            <a:off x="533400" y="6251575"/>
            <a:ext cx="2286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495300"/>
            <a:ext cx="8229600" cy="582613"/>
          </a:xfrm>
        </p:spPr>
        <p:txBody>
          <a:bodyPr vert="horz" wrap="square" lIns="91440" tIns="45720" rIns="91440" bIns="45720" anchor="b" anchorCtr="0"/>
          <a:lstStyle/>
          <a:p>
            <a:pPr eaLnBrk="1" hangingPunct="1"/>
            <a:r>
              <a:rPr lang="en-US" altLang="en-US" kern="1200" dirty="0">
                <a:solidFill>
                  <a:schemeClr val="accent1"/>
                </a:solidFill>
                <a:latin typeface="+mj-lt"/>
                <a:ea typeface="+mj-ea"/>
                <a:cs typeface="+mj-cs"/>
              </a:rPr>
              <a:t>Idea - Current Status / Future Plan</a:t>
            </a:r>
            <a:br>
              <a:rPr lang="en-US" altLang="en-US" kern="1200" dirty="0">
                <a:solidFill>
                  <a:schemeClr val="accent1"/>
                </a:solidFill>
                <a:latin typeface="+mj-lt"/>
                <a:ea typeface="+mj-ea"/>
                <a:cs typeface="+mj-cs"/>
              </a:rPr>
            </a:br>
            <a:r>
              <a:rPr lang="en-US" altLang="en-US" sz="1600" kern="1200" dirty="0">
                <a:solidFill>
                  <a:schemeClr val="accent1"/>
                </a:solidFill>
                <a:latin typeface="+mj-lt"/>
                <a:ea typeface="+mj-ea"/>
                <a:cs typeface="+mj-cs"/>
              </a:rPr>
              <a:t>Timeline &amp; Milestones</a:t>
            </a:r>
            <a:endParaRPr lang="en-US" altLang="en-US" sz="1600" kern="1200" dirty="0">
              <a:solidFill>
                <a:schemeClr val="accent1"/>
              </a:solidFill>
              <a:latin typeface="+mj-lt"/>
              <a:ea typeface="+mj-ea"/>
              <a:cs typeface="+mj-cs"/>
            </a:endParaRPr>
          </a:p>
        </p:txBody>
      </p:sp>
      <p:sp>
        <p:nvSpPr>
          <p:cNvPr id="19459"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rPr>
            </a:fld>
            <a:endParaRPr lang="en-US" altLang="en-US" sz="1600" dirty="0">
              <a:solidFill>
                <a:srgbClr val="FFFFFF"/>
              </a:solidFill>
            </a:endParaRPr>
          </a:p>
        </p:txBody>
      </p:sp>
      <p:sp>
        <p:nvSpPr>
          <p:cNvPr id="19461"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Book Antiqua" panose="02040602050305030304" pitchFamily="18" charset="0"/>
            </a:endParaRPr>
          </a:p>
        </p:txBody>
      </p:sp>
      <p:pic>
        <p:nvPicPr>
          <p:cNvPr id="24" name="Picture 20"/>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0419" t="16289" r="9162" b="13904"/>
          <a:stretch>
            <a:fillRect/>
          </a:stretch>
        </p:blipFill>
        <p:spPr bwMode="auto">
          <a:xfrm>
            <a:off x="368899" y="1908844"/>
            <a:ext cx="2446734" cy="13643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7"/>
          <p:cNvSpPr txBox="1"/>
          <p:nvPr/>
        </p:nvSpPr>
        <p:spPr>
          <a:xfrm>
            <a:off x="692046" y="3193782"/>
            <a:ext cx="1951805" cy="645160"/>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Design </a:t>
            </a:r>
            <a:r>
              <a:rPr lang="en-US" altLang="en-IN" b="1" dirty="0">
                <a:latin typeface="Times New Roman" panose="02020603050405020304" pitchFamily="18" charset="0"/>
                <a:cs typeface="Times New Roman" panose="02020603050405020304" pitchFamily="18" charset="0"/>
              </a:rPr>
              <a:t>finalization</a:t>
            </a:r>
            <a:endParaRPr lang="en-US" altLang="en-IN" b="1" dirty="0">
              <a:latin typeface="Times New Roman" panose="02020603050405020304" pitchFamily="18" charset="0"/>
              <a:cs typeface="Times New Roman" panose="02020603050405020304" pitchFamily="18" charset="0"/>
            </a:endParaRPr>
          </a:p>
        </p:txBody>
      </p:sp>
      <p:sp>
        <p:nvSpPr>
          <p:cNvPr id="29" name="TextBox 8"/>
          <p:cNvSpPr txBox="1"/>
          <p:nvPr/>
        </p:nvSpPr>
        <p:spPr>
          <a:xfrm>
            <a:off x="3552190" y="2480310"/>
            <a:ext cx="1967865" cy="368300"/>
          </a:xfrm>
          <a:prstGeom prst="rect">
            <a:avLst/>
          </a:prstGeom>
          <a:noFill/>
          <a:ln>
            <a:solidFill>
              <a:schemeClr val="tx1"/>
            </a:solidFill>
          </a:ln>
        </p:spPr>
        <p:txBody>
          <a:bodyPr wrap="square" rtlCol="0">
            <a:spAutoFit/>
          </a:bodyPr>
          <a:lstStyle/>
          <a:p>
            <a:pPr algn="ctr"/>
            <a:r>
              <a:rPr lang="en-US" altLang="en-IN" b="1" dirty="0">
                <a:latin typeface="Times New Roman" panose="02020603050405020304" pitchFamily="18" charset="0"/>
                <a:cs typeface="Times New Roman" panose="02020603050405020304" pitchFamily="18" charset="0"/>
              </a:rPr>
              <a:t>Prototyping</a:t>
            </a:r>
            <a:r>
              <a:rPr lang="en-IN"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30" name="TextBox 9"/>
          <p:cNvSpPr txBox="1"/>
          <p:nvPr/>
        </p:nvSpPr>
        <p:spPr>
          <a:xfrm>
            <a:off x="6333490" y="2286000"/>
            <a:ext cx="2313305" cy="664845"/>
          </a:xfrm>
          <a:prstGeom prst="rect">
            <a:avLst/>
          </a:prstGeom>
          <a:noFill/>
          <a:ln>
            <a:solidFill>
              <a:schemeClr val="tx1"/>
            </a:solidFill>
          </a:ln>
        </p:spPr>
        <p:txBody>
          <a:bodyPr wrap="square" rtlCol="0">
            <a:noAutofit/>
          </a:bodyPr>
          <a:lstStyle/>
          <a:p>
            <a:pPr algn="ctr"/>
            <a:r>
              <a:rPr lang="en-US" altLang="en-IN" b="1" dirty="0">
                <a:latin typeface="Times New Roman" panose="02020603050405020304" pitchFamily="18" charset="0"/>
                <a:cs typeface="Times New Roman" panose="02020603050405020304" pitchFamily="18" charset="0"/>
              </a:rPr>
              <a:t>Testing and validation</a:t>
            </a:r>
            <a:endParaRPr lang="en-US" altLang="en-IN" b="1" dirty="0">
              <a:latin typeface="Times New Roman" panose="02020603050405020304" pitchFamily="18" charset="0"/>
              <a:cs typeface="Times New Roman" panose="02020603050405020304" pitchFamily="18" charset="0"/>
            </a:endParaRPr>
          </a:p>
        </p:txBody>
      </p:sp>
      <p:cxnSp>
        <p:nvCxnSpPr>
          <p:cNvPr id="31" name="Straight Arrow Connector 30"/>
          <p:cNvCxnSpPr/>
          <p:nvPr/>
        </p:nvCxnSpPr>
        <p:spPr>
          <a:xfrm>
            <a:off x="2895311" y="2662209"/>
            <a:ext cx="609600" cy="5080"/>
          </a:xfrm>
          <a:prstGeom prst="straightConnector1">
            <a:avLst/>
          </a:prstGeom>
          <a:ln>
            <a:tailEnd type="triangle"/>
          </a:ln>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9" idx="3"/>
          </p:cNvCxnSpPr>
          <p:nvPr/>
        </p:nvCxnSpPr>
        <p:spPr>
          <a:xfrm>
            <a:off x="5520280" y="2664679"/>
            <a:ext cx="804545" cy="2540"/>
          </a:xfrm>
          <a:prstGeom prst="straightConnector1">
            <a:avLst/>
          </a:prstGeom>
          <a:ln>
            <a:tailEnd type="triangle"/>
          </a:ln>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3" name="Straight Arrow Connector 32"/>
          <p:cNvCxnSpPr>
            <a:stCxn id="30" idx="2"/>
            <a:endCxn id="5" idx="0"/>
          </p:cNvCxnSpPr>
          <p:nvPr/>
        </p:nvCxnSpPr>
        <p:spPr>
          <a:xfrm>
            <a:off x="7490496" y="2951065"/>
            <a:ext cx="63500" cy="1243965"/>
          </a:xfrm>
          <a:prstGeom prst="straightConnector1">
            <a:avLst/>
          </a:prstGeom>
          <a:ln>
            <a:tailEnd type="triangle"/>
          </a:ln>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4" name="Straight Arrow Connector 33"/>
          <p:cNvCxnSpPr>
            <a:stCxn id="5" idx="1"/>
            <a:endCxn id="3" idx="3"/>
          </p:cNvCxnSpPr>
          <p:nvPr/>
        </p:nvCxnSpPr>
        <p:spPr>
          <a:xfrm flipH="1" flipV="1">
            <a:off x="5503355" y="4789118"/>
            <a:ext cx="737870" cy="8255"/>
          </a:xfrm>
          <a:prstGeom prst="straightConnector1">
            <a:avLst/>
          </a:prstGeom>
          <a:ln>
            <a:tailEnd type="triangle"/>
          </a:ln>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5" name="Straight Arrow Connector 34"/>
          <p:cNvCxnSpPr>
            <a:stCxn id="3" idx="1"/>
            <a:endCxn id="4" idx="3"/>
          </p:cNvCxnSpPr>
          <p:nvPr/>
        </p:nvCxnSpPr>
        <p:spPr>
          <a:xfrm flipH="1" flipV="1">
            <a:off x="2372310" y="4774513"/>
            <a:ext cx="1037590" cy="14605"/>
          </a:xfrm>
          <a:prstGeom prst="straightConnector1">
            <a:avLst/>
          </a:prstGeom>
          <a:ln>
            <a:tailEnd type="triangle"/>
          </a:ln>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 name="Text Box 2"/>
          <p:cNvSpPr txBox="1"/>
          <p:nvPr/>
        </p:nvSpPr>
        <p:spPr>
          <a:xfrm>
            <a:off x="3409950" y="4328160"/>
            <a:ext cx="2093595" cy="922020"/>
          </a:xfrm>
          <a:prstGeom prst="rect">
            <a:avLst/>
          </a:prstGeom>
          <a:noFill/>
          <a:ln>
            <a:solidFill>
              <a:schemeClr val="tx1"/>
            </a:solidFill>
          </a:ln>
        </p:spPr>
        <p:txBody>
          <a:bodyPr wrap="square" rtlCol="0">
            <a:spAutoFit/>
          </a:bodyPr>
          <a:p>
            <a:pPr algn="ctr"/>
            <a:r>
              <a:rPr lang="en-US" b="1"/>
              <a:t>Optimizing BTMS performance </a:t>
            </a:r>
            <a:endParaRPr lang="en-US" b="1"/>
          </a:p>
        </p:txBody>
      </p:sp>
      <p:sp>
        <p:nvSpPr>
          <p:cNvPr id="4" name="Text Box 3"/>
          <p:cNvSpPr txBox="1"/>
          <p:nvPr/>
        </p:nvSpPr>
        <p:spPr>
          <a:xfrm>
            <a:off x="533400" y="4590415"/>
            <a:ext cx="1838960" cy="368300"/>
          </a:xfrm>
          <a:prstGeom prst="rect">
            <a:avLst/>
          </a:prstGeom>
          <a:noFill/>
          <a:ln>
            <a:solidFill>
              <a:schemeClr val="tx1"/>
            </a:solidFill>
          </a:ln>
        </p:spPr>
        <p:txBody>
          <a:bodyPr wrap="square" rtlCol="0">
            <a:spAutoFit/>
          </a:bodyPr>
          <a:p>
            <a:r>
              <a:rPr lang="en-US" b="1"/>
              <a:t>Final product</a:t>
            </a:r>
            <a:endParaRPr lang="en-US" b="1"/>
          </a:p>
        </p:txBody>
      </p:sp>
      <p:sp>
        <p:nvSpPr>
          <p:cNvPr id="5" name="Text Box 4"/>
          <p:cNvSpPr txBox="1"/>
          <p:nvPr/>
        </p:nvSpPr>
        <p:spPr>
          <a:xfrm>
            <a:off x="6241415" y="4194810"/>
            <a:ext cx="2624455" cy="1204595"/>
          </a:xfrm>
          <a:prstGeom prst="rect">
            <a:avLst/>
          </a:prstGeom>
          <a:noFill/>
          <a:ln>
            <a:solidFill>
              <a:schemeClr val="tx1"/>
            </a:solidFill>
          </a:ln>
        </p:spPr>
        <p:txBody>
          <a:bodyPr wrap="square" rtlCol="0">
            <a:noAutofit/>
          </a:bodyPr>
          <a:p>
            <a:r>
              <a:rPr lang="en-US" sz="1600" b="1">
                <a:sym typeface="+mn-ea"/>
              </a:rPr>
              <a:t>Mathematical model development in SIMULINK, MATLAB </a:t>
            </a:r>
            <a:endParaRPr lang="en-US" sz="1600" b="1"/>
          </a:p>
          <a:p>
            <a:endParaRPr lang="en-US" sz="1600" b="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solidFill>
                  <a:schemeClr val="accent1"/>
                </a:solidFill>
              </a:rPr>
              <a:t>P</a:t>
            </a:r>
            <a:r>
              <a:rPr lang="en-US">
                <a:solidFill>
                  <a:schemeClr val="accent1"/>
                </a:solidFill>
              </a:rPr>
              <a:t>rototype CAD model</a:t>
            </a:r>
            <a:endParaRPr lang="en-US">
              <a:solidFill>
                <a:schemeClr val="accent1"/>
              </a:solidFill>
            </a:endParaRPr>
          </a:p>
        </p:txBody>
      </p:sp>
      <p:pic>
        <p:nvPicPr>
          <p:cNvPr id="8" name="Content Placeholder 7" descr="FULL INTERIOR ISOMETRIC"/>
          <p:cNvPicPr>
            <a:picLocks noGrp="1" noChangeAspect="1"/>
          </p:cNvPicPr>
          <p:nvPr>
            <p:ph idx="1"/>
          </p:nvPr>
        </p:nvPicPr>
        <p:blipFill>
          <a:blip r:embed="rId1"/>
          <a:stretch>
            <a:fillRect/>
          </a:stretch>
        </p:blipFill>
        <p:spPr>
          <a:xfrm>
            <a:off x="4953000" y="1447800"/>
            <a:ext cx="3691890" cy="2573020"/>
          </a:xfrm>
          <a:prstGeom prst="rect">
            <a:avLst/>
          </a:prstGeom>
        </p:spPr>
      </p:pic>
      <p:pic>
        <p:nvPicPr>
          <p:cNvPr id="13" name="Content Placeholder 12" descr="TOP VIEW"/>
          <p:cNvPicPr>
            <a:picLocks noChangeAspect="1"/>
          </p:cNvPicPr>
          <p:nvPr/>
        </p:nvPicPr>
        <p:blipFill>
          <a:blip r:embed="rId2"/>
          <a:stretch>
            <a:fillRect/>
          </a:stretch>
        </p:blipFill>
        <p:spPr>
          <a:xfrm>
            <a:off x="301625" y="1447800"/>
            <a:ext cx="4150360" cy="1931035"/>
          </a:xfrm>
          <a:prstGeom prst="rect">
            <a:avLst/>
          </a:prstGeom>
          <a:noFill/>
          <a:ln w="9525">
            <a:noFill/>
          </a:ln>
        </p:spPr>
      </p:pic>
      <p:pic>
        <p:nvPicPr>
          <p:cNvPr id="7" name="Content Placeholder 6" descr="FRONT VIEW"/>
          <p:cNvPicPr>
            <a:picLocks noChangeAspect="1"/>
          </p:cNvPicPr>
          <p:nvPr/>
        </p:nvPicPr>
        <p:blipFill>
          <a:blip r:embed="rId3"/>
          <a:stretch>
            <a:fillRect/>
          </a:stretch>
        </p:blipFill>
        <p:spPr>
          <a:xfrm>
            <a:off x="1021735" y="3837940"/>
            <a:ext cx="2994640" cy="2451100"/>
          </a:xfrm>
          <a:prstGeom prst="rect">
            <a:avLst/>
          </a:prstGeom>
        </p:spPr>
      </p:pic>
      <p:sp>
        <p:nvSpPr>
          <p:cNvPr id="2" name="TextBox 1"/>
          <p:cNvSpPr txBox="1"/>
          <p:nvPr/>
        </p:nvSpPr>
        <p:spPr>
          <a:xfrm>
            <a:off x="6019800" y="4264660"/>
            <a:ext cx="1828800" cy="381000"/>
          </a:xfrm>
          <a:prstGeom prst="rect">
            <a:avLst/>
          </a:prstGeom>
          <a:noFill/>
        </p:spPr>
        <p:txBody>
          <a:bodyPr wrap="square" rtlCol="0">
            <a:spAutoFit/>
          </a:bodyPr>
          <a:lstStyle/>
          <a:p>
            <a:r>
              <a:rPr lang="en-US" dirty="0" smtClean="0"/>
              <a:t>Isometric View</a:t>
            </a:r>
            <a:endParaRPr lang="en-IN" dirty="0"/>
          </a:p>
        </p:txBody>
      </p:sp>
      <p:sp>
        <p:nvSpPr>
          <p:cNvPr id="3" name="TextBox 2"/>
          <p:cNvSpPr txBox="1"/>
          <p:nvPr/>
        </p:nvSpPr>
        <p:spPr>
          <a:xfrm>
            <a:off x="1806575" y="3377764"/>
            <a:ext cx="1752600" cy="369332"/>
          </a:xfrm>
          <a:prstGeom prst="rect">
            <a:avLst/>
          </a:prstGeom>
          <a:noFill/>
        </p:spPr>
        <p:txBody>
          <a:bodyPr wrap="square" rtlCol="0">
            <a:spAutoFit/>
          </a:bodyPr>
          <a:lstStyle/>
          <a:p>
            <a:r>
              <a:rPr lang="en-US" dirty="0" smtClean="0"/>
              <a:t>Top View</a:t>
            </a:r>
            <a:endParaRPr lang="en-IN" dirty="0"/>
          </a:p>
        </p:txBody>
      </p:sp>
      <p:sp>
        <p:nvSpPr>
          <p:cNvPr id="9" name="TextBox 8"/>
          <p:cNvSpPr txBox="1"/>
          <p:nvPr/>
        </p:nvSpPr>
        <p:spPr>
          <a:xfrm>
            <a:off x="1863110" y="6195218"/>
            <a:ext cx="1752600" cy="369332"/>
          </a:xfrm>
          <a:prstGeom prst="rect">
            <a:avLst/>
          </a:prstGeom>
          <a:noFill/>
        </p:spPr>
        <p:txBody>
          <a:bodyPr wrap="square" rtlCol="0">
            <a:spAutoFit/>
          </a:bodyPr>
          <a:lstStyle/>
          <a:p>
            <a:r>
              <a:rPr lang="en-US" dirty="0" smtClean="0"/>
              <a:t>Front View</a:t>
            </a:r>
            <a:endParaRPr lang="en-IN" dirty="0"/>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0</TotalTime>
  <Words>2981</Words>
  <Application>WPS Presentation</Application>
  <PresentationFormat>On-screen Show (4:3)</PresentationFormat>
  <Paragraphs>171</Paragraphs>
  <Slides>18</Slides>
  <Notes>5</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18</vt:i4>
      </vt:variant>
    </vt:vector>
  </HeadingPairs>
  <TitlesOfParts>
    <vt:vector size="44" baseType="lpstr">
      <vt:lpstr>Arial</vt:lpstr>
      <vt:lpstr>SimSun</vt:lpstr>
      <vt:lpstr>Wingdings</vt:lpstr>
      <vt:lpstr>Century Schoolbook</vt:lpstr>
      <vt:lpstr>Georgia</vt:lpstr>
      <vt:lpstr>Wingdings 2</vt:lpstr>
      <vt:lpstr>Wingdings 2</vt:lpstr>
      <vt:lpstr>Calibri</vt:lpstr>
      <vt:lpstr>Book Antiqua</vt:lpstr>
      <vt:lpstr>Times New Roman</vt:lpstr>
      <vt:lpstr>Franklin Gothic</vt:lpstr>
      <vt:lpstr>Franklin Gothic Book</vt:lpstr>
      <vt:lpstr>MS PGothic</vt:lpstr>
      <vt:lpstr>Cambria</vt:lpstr>
      <vt:lpstr>Times New Roman</vt:lpstr>
      <vt:lpstr>Arial</vt:lpstr>
      <vt:lpstr>Libre Franklin</vt:lpstr>
      <vt:lpstr>Segoe Print</vt:lpstr>
      <vt:lpstr>Söhne</vt:lpstr>
      <vt:lpstr>Roboto</vt:lpstr>
      <vt:lpstr>Microsoft YaHei</vt:lpstr>
      <vt:lpstr>Arial Unicode MS</vt:lpstr>
      <vt:lpstr>Wingdings</vt:lpstr>
      <vt:lpstr>Work Sans</vt:lpstr>
      <vt:lpstr>Work Sans Light</vt:lpstr>
      <vt:lpstr>Blue Waves</vt:lpstr>
      <vt:lpstr>BATTERY THERMAL MANAGEMENT  USING HEAT PIPE INTEGRATED PELTIER COOLING SYSTEM</vt:lpstr>
      <vt:lpstr>Details </vt:lpstr>
      <vt:lpstr>PROBLEM STATEMENT</vt:lpstr>
      <vt:lpstr>THE SOLUTION</vt:lpstr>
      <vt:lpstr>Solution</vt:lpstr>
      <vt:lpstr>Flowchart/ Product workflow</vt:lpstr>
      <vt:lpstr>Customer Segment</vt:lpstr>
      <vt:lpstr>Idea - Current Status / Future Plan Timeline &amp; Milestones</vt:lpstr>
      <vt:lpstr>Prototype CAD model</vt:lpstr>
      <vt:lpstr>PowerPoint 演示文稿</vt:lpstr>
      <vt:lpstr>PowerPoint 演示文稿</vt:lpstr>
      <vt:lpstr>PowerPoint 演示文稿</vt:lpstr>
      <vt:lpstr>PowerPoint 演示文稿</vt:lpstr>
      <vt:lpstr>Channels (Marketing)</vt:lpstr>
      <vt:lpstr>Competitors</vt:lpstr>
      <vt:lpstr>Revenue Model</vt:lpstr>
      <vt:lpstr>Have you got any awards / recognition ?</vt:lpstr>
      <vt:lpstr>Have you got any other funding support?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Ramya</dc:creator>
  <cp:lastModifiedBy>truea</cp:lastModifiedBy>
  <cp:revision>101</cp:revision>
  <dcterms:created xsi:type="dcterms:W3CDTF">2013-10-08T05:48:00Z</dcterms:created>
  <dcterms:modified xsi:type="dcterms:W3CDTF">2024-01-23T16:40:56Z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1E4309C7E52A4DE19791160C94586DAF_13</vt:lpwstr>
  </property>
  <property fmtid="{D5CDD505-2E9C-101B-9397-08002B2CF9AE}" pid="3" name="KSOProductBuildVer">
    <vt:lpwstr>1033-12.2.0.13431</vt:lpwstr>
  </property>
</Properties>
</file>